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Gliker" charset="1" panose="00000500000000000000"/>
      <p:regular r:id="rId23"/>
    </p:embeddedFont>
    <p:embeddedFont>
      <p:font typeface="DM Sans Bold" charset="1" panose="00000000000000000000"/>
      <p:regular r:id="rId24"/>
    </p:embeddedFont>
    <p:embeddedFont>
      <p:font typeface="Pagkaki" charset="1" panose="00000500000000000000"/>
      <p:regular r:id="rId25"/>
    </p:embeddedFont>
    <p:embeddedFont>
      <p:font typeface="Bevan" charset="1" panose="00000500000000000000"/>
      <p:regular r:id="rId26"/>
    </p:embeddedFont>
    <p:embeddedFont>
      <p:font typeface="DM Sans" charset="1" panose="00000000000000000000"/>
      <p:regular r:id="rId27"/>
    </p:embeddedFont>
    <p:embeddedFont>
      <p:font typeface="Garet Bold" charset="1" panose="00000000000000000000"/>
      <p:regular r:id="rId28"/>
    </p:embeddedFont>
    <p:embeddedFont>
      <p:font typeface="Norwester" charset="1" panose="00000506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4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45.pn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png" Type="http://schemas.openxmlformats.org/officeDocument/2006/relationships/image"/><Relationship Id="rId12" Target="../media/image54.svg" Type="http://schemas.openxmlformats.org/officeDocument/2006/relationships/image"/><Relationship Id="rId13" Target="../media/image55.png" Type="http://schemas.openxmlformats.org/officeDocument/2006/relationships/image"/><Relationship Id="rId14" Target="../media/image56.sv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57.png" Type="http://schemas.openxmlformats.org/officeDocument/2006/relationships/image"/><Relationship Id="rId7" Target="../media/image5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59.png" Type="http://schemas.openxmlformats.org/officeDocument/2006/relationships/image"/><Relationship Id="rId7" Target="../media/image60.svg" Type="http://schemas.openxmlformats.org/officeDocument/2006/relationships/image"/><Relationship Id="rId8" Target="../media/image61.png" Type="http://schemas.openxmlformats.org/officeDocument/2006/relationships/image"/><Relationship Id="rId9" Target="../media/image6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3.png" Type="http://schemas.openxmlformats.org/officeDocument/2006/relationships/image"/><Relationship Id="rId3" Target="../media/image64.svg" Type="http://schemas.openxmlformats.org/officeDocument/2006/relationships/image"/><Relationship Id="rId4" Target="../media/image65.png" Type="http://schemas.openxmlformats.org/officeDocument/2006/relationships/image"/><Relationship Id="rId5" Target="../media/image66.svg" Type="http://schemas.openxmlformats.org/officeDocument/2006/relationships/image"/><Relationship Id="rId6" Target="../media/image67.png" Type="http://schemas.openxmlformats.org/officeDocument/2006/relationships/image"/><Relationship Id="rId7" Target="../media/image6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3.png" Type="http://schemas.openxmlformats.org/officeDocument/2006/relationships/image"/><Relationship Id="rId11" Target="../media/image74.svg" Type="http://schemas.openxmlformats.org/officeDocument/2006/relationships/image"/><Relationship Id="rId12" Target="../media/image75.png" Type="http://schemas.openxmlformats.org/officeDocument/2006/relationships/image"/><Relationship Id="rId13" Target="../media/image76.sv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9.png" Type="http://schemas.openxmlformats.org/officeDocument/2006/relationships/image"/><Relationship Id="rId7" Target="../media/image70.svg" Type="http://schemas.openxmlformats.org/officeDocument/2006/relationships/image"/><Relationship Id="rId8" Target="../media/image71.png" Type="http://schemas.openxmlformats.org/officeDocument/2006/relationships/image"/><Relationship Id="rId9" Target="../media/image72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7.png" Type="http://schemas.openxmlformats.org/officeDocument/2006/relationships/image"/><Relationship Id="rId11" Target="../media/image78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1.pn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36.png" Type="http://schemas.openxmlformats.org/officeDocument/2006/relationships/image"/><Relationship Id="rId9" Target="../media/image3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42.png" Type="http://schemas.openxmlformats.org/officeDocument/2006/relationships/image"/><Relationship Id="rId7" Target="../media/image4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86524">
            <a:off x="-857016" y="2710238"/>
            <a:ext cx="6662047" cy="8912437"/>
          </a:xfrm>
          <a:custGeom>
            <a:avLst/>
            <a:gdLst/>
            <a:ahLst/>
            <a:cxnLst/>
            <a:rect r="r" b="b" t="t" l="l"/>
            <a:pathLst>
              <a:path h="8912437" w="6662047">
                <a:moveTo>
                  <a:pt x="0" y="0"/>
                </a:moveTo>
                <a:lnTo>
                  <a:pt x="6662047" y="0"/>
                </a:lnTo>
                <a:lnTo>
                  <a:pt x="6662047" y="8912437"/>
                </a:lnTo>
                <a:lnTo>
                  <a:pt x="0" y="8912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208754">
            <a:off x="6198931" y="1365295"/>
            <a:ext cx="1726277" cy="4967705"/>
          </a:xfrm>
          <a:custGeom>
            <a:avLst/>
            <a:gdLst/>
            <a:ahLst/>
            <a:cxnLst/>
            <a:rect r="r" b="b" t="t" l="l"/>
            <a:pathLst>
              <a:path h="4967705" w="1726277">
                <a:moveTo>
                  <a:pt x="0" y="0"/>
                </a:moveTo>
                <a:lnTo>
                  <a:pt x="1726277" y="0"/>
                </a:lnTo>
                <a:lnTo>
                  <a:pt x="1726277" y="4967705"/>
                </a:lnTo>
                <a:lnTo>
                  <a:pt x="0" y="4967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48989">
            <a:off x="6283980" y="6636676"/>
            <a:ext cx="2292679" cy="2934629"/>
          </a:xfrm>
          <a:custGeom>
            <a:avLst/>
            <a:gdLst/>
            <a:ahLst/>
            <a:cxnLst/>
            <a:rect r="r" b="b" t="t" l="l"/>
            <a:pathLst>
              <a:path h="2934629" w="2292679">
                <a:moveTo>
                  <a:pt x="0" y="0"/>
                </a:moveTo>
                <a:lnTo>
                  <a:pt x="2292679" y="0"/>
                </a:lnTo>
                <a:lnTo>
                  <a:pt x="2292679" y="2934629"/>
                </a:lnTo>
                <a:lnTo>
                  <a:pt x="0" y="2934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57697">
            <a:off x="671774" y="1069839"/>
            <a:ext cx="5871317" cy="1445812"/>
          </a:xfrm>
          <a:custGeom>
            <a:avLst/>
            <a:gdLst/>
            <a:ahLst/>
            <a:cxnLst/>
            <a:rect r="r" b="b" t="t" l="l"/>
            <a:pathLst>
              <a:path h="1445812" w="5871317">
                <a:moveTo>
                  <a:pt x="0" y="0"/>
                </a:moveTo>
                <a:lnTo>
                  <a:pt x="5871317" y="0"/>
                </a:lnTo>
                <a:lnTo>
                  <a:pt x="5871317" y="1445812"/>
                </a:lnTo>
                <a:lnTo>
                  <a:pt x="0" y="1445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40480">
            <a:off x="16251505" y="885836"/>
            <a:ext cx="993356" cy="2001724"/>
          </a:xfrm>
          <a:custGeom>
            <a:avLst/>
            <a:gdLst/>
            <a:ahLst/>
            <a:cxnLst/>
            <a:rect r="r" b="b" t="t" l="l"/>
            <a:pathLst>
              <a:path h="2001724" w="993356">
                <a:moveTo>
                  <a:pt x="0" y="0"/>
                </a:moveTo>
                <a:lnTo>
                  <a:pt x="993356" y="0"/>
                </a:lnTo>
                <a:lnTo>
                  <a:pt x="993356" y="2001724"/>
                </a:lnTo>
                <a:lnTo>
                  <a:pt x="0" y="20017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922357" y="4188133"/>
            <a:ext cx="9665672" cy="2538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>
                <a:solidFill>
                  <a:srgbClr val="F2BD01"/>
                </a:solidFill>
                <a:latin typeface="Gliker"/>
                <a:ea typeface="Gliker"/>
                <a:cs typeface="Gliker"/>
                <a:sym typeface="Gliker"/>
              </a:rPr>
              <a:t>VERİMLİ DERS ÇALIŞMA TEKNİKLERİ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509860" y="2174974"/>
            <a:ext cx="704383" cy="826256"/>
          </a:xfrm>
          <a:custGeom>
            <a:avLst/>
            <a:gdLst/>
            <a:ahLst/>
            <a:cxnLst/>
            <a:rect r="r" b="b" t="t" l="l"/>
            <a:pathLst>
              <a:path h="826256" w="704383">
                <a:moveTo>
                  <a:pt x="0" y="0"/>
                </a:moveTo>
                <a:lnTo>
                  <a:pt x="704383" y="0"/>
                </a:lnTo>
                <a:lnTo>
                  <a:pt x="704383" y="826256"/>
                </a:lnTo>
                <a:lnTo>
                  <a:pt x="0" y="8262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617190" y="8351641"/>
            <a:ext cx="6489723" cy="764665"/>
            <a:chOff x="0" y="0"/>
            <a:chExt cx="2022212" cy="23827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22211" cy="238271"/>
            </a:xfrm>
            <a:custGeom>
              <a:avLst/>
              <a:gdLst/>
              <a:ahLst/>
              <a:cxnLst/>
              <a:rect r="r" b="b" t="t" l="l"/>
              <a:pathLst>
                <a:path h="238271" w="2022211">
                  <a:moveTo>
                    <a:pt x="60840" y="0"/>
                  </a:moveTo>
                  <a:lnTo>
                    <a:pt x="1961371" y="0"/>
                  </a:lnTo>
                  <a:cubicBezTo>
                    <a:pt x="1977507" y="0"/>
                    <a:pt x="1992982" y="6410"/>
                    <a:pt x="2004392" y="17820"/>
                  </a:cubicBezTo>
                  <a:cubicBezTo>
                    <a:pt x="2015802" y="29230"/>
                    <a:pt x="2022211" y="44705"/>
                    <a:pt x="2022211" y="60840"/>
                  </a:cubicBezTo>
                  <a:lnTo>
                    <a:pt x="2022211" y="177431"/>
                  </a:lnTo>
                  <a:cubicBezTo>
                    <a:pt x="2022211" y="193567"/>
                    <a:pt x="2015802" y="209042"/>
                    <a:pt x="2004392" y="220451"/>
                  </a:cubicBezTo>
                  <a:cubicBezTo>
                    <a:pt x="1992982" y="231861"/>
                    <a:pt x="1977507" y="238271"/>
                    <a:pt x="1961371" y="238271"/>
                  </a:cubicBezTo>
                  <a:lnTo>
                    <a:pt x="60840" y="238271"/>
                  </a:lnTo>
                  <a:cubicBezTo>
                    <a:pt x="44705" y="238271"/>
                    <a:pt x="29230" y="231861"/>
                    <a:pt x="17820" y="220451"/>
                  </a:cubicBezTo>
                  <a:cubicBezTo>
                    <a:pt x="6410" y="209042"/>
                    <a:pt x="0" y="193567"/>
                    <a:pt x="0" y="177431"/>
                  </a:cubicBezTo>
                  <a:lnTo>
                    <a:pt x="0" y="60840"/>
                  </a:lnTo>
                  <a:cubicBezTo>
                    <a:pt x="0" y="44705"/>
                    <a:pt x="6410" y="29230"/>
                    <a:pt x="17820" y="17820"/>
                  </a:cubicBezTo>
                  <a:cubicBezTo>
                    <a:pt x="29230" y="6410"/>
                    <a:pt x="44705" y="0"/>
                    <a:pt x="60840" y="0"/>
                  </a:cubicBezTo>
                  <a:close/>
                </a:path>
              </a:pathLst>
            </a:custGeom>
            <a:solidFill>
              <a:srgbClr val="89D2C2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022212" cy="276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4648098">
            <a:off x="16045801" y="7633356"/>
            <a:ext cx="2426998" cy="3523771"/>
          </a:xfrm>
          <a:custGeom>
            <a:avLst/>
            <a:gdLst/>
            <a:ahLst/>
            <a:cxnLst/>
            <a:rect r="r" b="b" t="t" l="l"/>
            <a:pathLst>
              <a:path h="3523771" w="2426998">
                <a:moveTo>
                  <a:pt x="0" y="0"/>
                </a:moveTo>
                <a:lnTo>
                  <a:pt x="2426998" y="0"/>
                </a:lnTo>
                <a:lnTo>
                  <a:pt x="2426998" y="3523771"/>
                </a:lnTo>
                <a:lnTo>
                  <a:pt x="0" y="35237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069205" y="3185150"/>
            <a:ext cx="758569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YUMUSEMRE AKGEDİK TOKİ İLKOKULU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112331" y="8445766"/>
            <a:ext cx="5499442" cy="51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9"/>
              </a:lnSpc>
            </a:pPr>
            <a:r>
              <a:rPr lang="en-US" b="true" sz="3042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MANİSA 2024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09860" y="7687705"/>
            <a:ext cx="3183889" cy="663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8"/>
              </a:lnSpc>
            </a:pPr>
            <a:r>
              <a:rPr lang="en-US" sz="3799">
                <a:solidFill>
                  <a:srgbClr val="E96C07"/>
                </a:solidFill>
                <a:latin typeface="Pagkaki"/>
                <a:ea typeface="Pagkaki"/>
                <a:cs typeface="Pagkaki"/>
                <a:sym typeface="Pagkaki"/>
              </a:rPr>
              <a:t>VELI SEMINERI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59063" y="-387579"/>
            <a:ext cx="22704840" cy="3526246"/>
            <a:chOff x="0" y="0"/>
            <a:chExt cx="7087847" cy="1100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7846" cy="1100800"/>
            </a:xfrm>
            <a:custGeom>
              <a:avLst/>
              <a:gdLst/>
              <a:ahLst/>
              <a:cxnLst/>
              <a:rect r="r" b="b" t="t" l="l"/>
              <a:pathLst>
                <a:path h="1100800" w="7087846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15635" y="5071990"/>
            <a:ext cx="1368404" cy="136840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92584" y="746408"/>
            <a:ext cx="6133431" cy="3028382"/>
          </a:xfrm>
          <a:custGeom>
            <a:avLst/>
            <a:gdLst/>
            <a:ahLst/>
            <a:cxnLst/>
            <a:rect r="r" b="b" t="t" l="l"/>
            <a:pathLst>
              <a:path h="3028382" w="6133431">
                <a:moveTo>
                  <a:pt x="0" y="0"/>
                </a:moveTo>
                <a:lnTo>
                  <a:pt x="6133432" y="0"/>
                </a:lnTo>
                <a:lnTo>
                  <a:pt x="6133432" y="3028381"/>
                </a:lnTo>
                <a:lnTo>
                  <a:pt x="0" y="302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317759"/>
            <a:ext cx="1964875" cy="2515040"/>
          </a:xfrm>
          <a:custGeom>
            <a:avLst/>
            <a:gdLst/>
            <a:ahLst/>
            <a:cxnLst/>
            <a:rect r="r" b="b" t="t" l="l"/>
            <a:pathLst>
              <a:path h="2515040" w="1964875">
                <a:moveTo>
                  <a:pt x="0" y="0"/>
                </a:moveTo>
                <a:lnTo>
                  <a:pt x="1964875" y="0"/>
                </a:lnTo>
                <a:lnTo>
                  <a:pt x="1964875" y="2515040"/>
                </a:lnTo>
                <a:lnTo>
                  <a:pt x="0" y="2515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92584" y="3138666"/>
            <a:ext cx="3486087" cy="2322605"/>
          </a:xfrm>
          <a:custGeom>
            <a:avLst/>
            <a:gdLst/>
            <a:ahLst/>
            <a:cxnLst/>
            <a:rect r="r" b="b" t="t" l="l"/>
            <a:pathLst>
              <a:path h="2322605" w="3486087">
                <a:moveTo>
                  <a:pt x="0" y="0"/>
                </a:moveTo>
                <a:lnTo>
                  <a:pt x="3486087" y="0"/>
                </a:lnTo>
                <a:lnTo>
                  <a:pt x="3486087" y="2322606"/>
                </a:lnTo>
                <a:lnTo>
                  <a:pt x="0" y="23226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274335" y="962025"/>
            <a:ext cx="11524670" cy="20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9999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ANNE- BABALAR NELER YAPABİLİR?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03110" y="5076108"/>
            <a:ext cx="1380929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b="true" sz="7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6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5260" y="6964270"/>
            <a:ext cx="3976630" cy="948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ZamanTuzaklarınınFark Edilmesi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053801" y="4655430"/>
            <a:ext cx="6520900" cy="4602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Zamanını iyi kullanabilmek için öncelikle </a:t>
            </a:r>
            <a:r>
              <a:rPr lang="en-US" sz="290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zaman kaybettiren şeyler</a:t>
            </a: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belirlenmelidir.</a:t>
            </a:r>
          </a:p>
          <a:p>
            <a:pPr algn="ctr">
              <a:lnSpc>
                <a:spcPts val="4073"/>
              </a:lnSpc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Çocuğunuzun eve yorucu bir günün sonunda döndüğü gerçeğini hatırlayarak, ona bir dinlenme zamanı tanıyın. </a:t>
            </a:r>
          </a:p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Ödevlerini geç saatlere bırakmaması konusunda yönlendirici olun.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59063" y="-387579"/>
            <a:ext cx="22704840" cy="3526246"/>
            <a:chOff x="0" y="0"/>
            <a:chExt cx="7087847" cy="1100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7846" cy="1100800"/>
            </a:xfrm>
            <a:custGeom>
              <a:avLst/>
              <a:gdLst/>
              <a:ahLst/>
              <a:cxnLst/>
              <a:rect r="r" b="b" t="t" l="l"/>
              <a:pathLst>
                <a:path h="1100800" w="7087846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15635" y="5071990"/>
            <a:ext cx="1368404" cy="136840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92584" y="746408"/>
            <a:ext cx="6133431" cy="3028382"/>
          </a:xfrm>
          <a:custGeom>
            <a:avLst/>
            <a:gdLst/>
            <a:ahLst/>
            <a:cxnLst/>
            <a:rect r="r" b="b" t="t" l="l"/>
            <a:pathLst>
              <a:path h="3028382" w="6133431">
                <a:moveTo>
                  <a:pt x="0" y="0"/>
                </a:moveTo>
                <a:lnTo>
                  <a:pt x="6133432" y="0"/>
                </a:lnTo>
                <a:lnTo>
                  <a:pt x="6133432" y="3028381"/>
                </a:lnTo>
                <a:lnTo>
                  <a:pt x="0" y="302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317759"/>
            <a:ext cx="1964875" cy="2515040"/>
          </a:xfrm>
          <a:custGeom>
            <a:avLst/>
            <a:gdLst/>
            <a:ahLst/>
            <a:cxnLst/>
            <a:rect r="r" b="b" t="t" l="l"/>
            <a:pathLst>
              <a:path h="2515040" w="1964875">
                <a:moveTo>
                  <a:pt x="0" y="0"/>
                </a:moveTo>
                <a:lnTo>
                  <a:pt x="1964875" y="0"/>
                </a:lnTo>
                <a:lnTo>
                  <a:pt x="1964875" y="2515040"/>
                </a:lnTo>
                <a:lnTo>
                  <a:pt x="0" y="2515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312180" y="7233003"/>
            <a:ext cx="3051037" cy="2292092"/>
          </a:xfrm>
          <a:custGeom>
            <a:avLst/>
            <a:gdLst/>
            <a:ahLst/>
            <a:cxnLst/>
            <a:rect r="r" b="b" t="t" l="l"/>
            <a:pathLst>
              <a:path h="2292092" w="3051037">
                <a:moveTo>
                  <a:pt x="0" y="0"/>
                </a:moveTo>
                <a:lnTo>
                  <a:pt x="3051037" y="0"/>
                </a:lnTo>
                <a:lnTo>
                  <a:pt x="3051037" y="2292092"/>
                </a:lnTo>
                <a:lnTo>
                  <a:pt x="0" y="22920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056188" y="3433521"/>
            <a:ext cx="1559827" cy="1985890"/>
          </a:xfrm>
          <a:custGeom>
            <a:avLst/>
            <a:gdLst/>
            <a:ahLst/>
            <a:cxnLst/>
            <a:rect r="r" b="b" t="t" l="l"/>
            <a:pathLst>
              <a:path h="1985890" w="1559827">
                <a:moveTo>
                  <a:pt x="0" y="0"/>
                </a:moveTo>
                <a:lnTo>
                  <a:pt x="1559827" y="0"/>
                </a:lnTo>
                <a:lnTo>
                  <a:pt x="1559827" y="1985891"/>
                </a:lnTo>
                <a:lnTo>
                  <a:pt x="0" y="19858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274335" y="962025"/>
            <a:ext cx="11524670" cy="20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9999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ANNE- BABALAR NELER YAPABİLİR?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03110" y="5076108"/>
            <a:ext cx="1380929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b="true" sz="7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7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5260" y="6964270"/>
            <a:ext cx="3976630" cy="1414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Pomodoro Tekniğinin Kullanılması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54119" y="4492030"/>
            <a:ext cx="8027947" cy="3574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b="true" sz="290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Dikkatini uzun süre uyanık tutamayanlar için</a:t>
            </a: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oldukça faydalı bir tekniktir. 25 dakika çalışma sonunda 5 dakika nefes molası vererek 30 dakikalık periyotlar oluşturup ve bu periyotları 4 kere tekrarladıktan sonra yarım saatlik bir mola verebilirsiniz ve bu 2 saatlik döngüyü istediğiniz kadar tekrarlayabilirsiniz.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59063" y="-387579"/>
            <a:ext cx="22704840" cy="3526246"/>
            <a:chOff x="0" y="0"/>
            <a:chExt cx="7087847" cy="1100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7846" cy="1100800"/>
            </a:xfrm>
            <a:custGeom>
              <a:avLst/>
              <a:gdLst/>
              <a:ahLst/>
              <a:cxnLst/>
              <a:rect r="r" b="b" t="t" l="l"/>
              <a:pathLst>
                <a:path h="1100800" w="7087846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192584" y="746408"/>
            <a:ext cx="6133431" cy="3028382"/>
          </a:xfrm>
          <a:custGeom>
            <a:avLst/>
            <a:gdLst/>
            <a:ahLst/>
            <a:cxnLst/>
            <a:rect r="r" b="b" t="t" l="l"/>
            <a:pathLst>
              <a:path h="3028382" w="6133431">
                <a:moveTo>
                  <a:pt x="0" y="0"/>
                </a:moveTo>
                <a:lnTo>
                  <a:pt x="6133432" y="0"/>
                </a:lnTo>
                <a:lnTo>
                  <a:pt x="6133432" y="3028381"/>
                </a:lnTo>
                <a:lnTo>
                  <a:pt x="0" y="302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317759"/>
            <a:ext cx="1964875" cy="2515040"/>
          </a:xfrm>
          <a:custGeom>
            <a:avLst/>
            <a:gdLst/>
            <a:ahLst/>
            <a:cxnLst/>
            <a:rect r="r" b="b" t="t" l="l"/>
            <a:pathLst>
              <a:path h="2515040" w="1964875">
                <a:moveTo>
                  <a:pt x="0" y="0"/>
                </a:moveTo>
                <a:lnTo>
                  <a:pt x="1964875" y="0"/>
                </a:lnTo>
                <a:lnTo>
                  <a:pt x="1964875" y="2515040"/>
                </a:lnTo>
                <a:lnTo>
                  <a:pt x="0" y="2515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9723" y="5692586"/>
            <a:ext cx="2133670" cy="2133670"/>
          </a:xfrm>
          <a:custGeom>
            <a:avLst/>
            <a:gdLst/>
            <a:ahLst/>
            <a:cxnLst/>
            <a:rect r="r" b="b" t="t" l="l"/>
            <a:pathLst>
              <a:path h="2133670" w="2133670">
                <a:moveTo>
                  <a:pt x="0" y="0"/>
                </a:moveTo>
                <a:lnTo>
                  <a:pt x="2133670" y="0"/>
                </a:lnTo>
                <a:lnTo>
                  <a:pt x="2133670" y="2133670"/>
                </a:lnTo>
                <a:lnTo>
                  <a:pt x="0" y="2133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703461" y="5692586"/>
            <a:ext cx="2133670" cy="2133670"/>
          </a:xfrm>
          <a:custGeom>
            <a:avLst/>
            <a:gdLst/>
            <a:ahLst/>
            <a:cxnLst/>
            <a:rect r="r" b="b" t="t" l="l"/>
            <a:pathLst>
              <a:path h="2133670" w="2133670">
                <a:moveTo>
                  <a:pt x="0" y="0"/>
                </a:moveTo>
                <a:lnTo>
                  <a:pt x="2133670" y="0"/>
                </a:lnTo>
                <a:lnTo>
                  <a:pt x="2133670" y="2133670"/>
                </a:lnTo>
                <a:lnTo>
                  <a:pt x="0" y="2133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354118" y="5692586"/>
            <a:ext cx="2133670" cy="2133670"/>
          </a:xfrm>
          <a:custGeom>
            <a:avLst/>
            <a:gdLst/>
            <a:ahLst/>
            <a:cxnLst/>
            <a:rect r="r" b="b" t="t" l="l"/>
            <a:pathLst>
              <a:path h="2133670" w="2133670">
                <a:moveTo>
                  <a:pt x="0" y="0"/>
                </a:moveTo>
                <a:lnTo>
                  <a:pt x="2133670" y="0"/>
                </a:lnTo>
                <a:lnTo>
                  <a:pt x="2133670" y="2133670"/>
                </a:lnTo>
                <a:lnTo>
                  <a:pt x="0" y="2133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060107" y="5692586"/>
            <a:ext cx="2133670" cy="2133670"/>
          </a:xfrm>
          <a:custGeom>
            <a:avLst/>
            <a:gdLst/>
            <a:ahLst/>
            <a:cxnLst/>
            <a:rect r="r" b="b" t="t" l="l"/>
            <a:pathLst>
              <a:path h="2133670" w="2133670">
                <a:moveTo>
                  <a:pt x="0" y="0"/>
                </a:moveTo>
                <a:lnTo>
                  <a:pt x="2133670" y="0"/>
                </a:lnTo>
                <a:lnTo>
                  <a:pt x="2133670" y="2133670"/>
                </a:lnTo>
                <a:lnTo>
                  <a:pt x="0" y="2133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744887" y="6086606"/>
            <a:ext cx="1383454" cy="1465912"/>
          </a:xfrm>
          <a:custGeom>
            <a:avLst/>
            <a:gdLst/>
            <a:ahLst/>
            <a:cxnLst/>
            <a:rect r="r" b="b" t="t" l="l"/>
            <a:pathLst>
              <a:path h="1465912" w="1383454">
                <a:moveTo>
                  <a:pt x="0" y="0"/>
                </a:moveTo>
                <a:lnTo>
                  <a:pt x="1383455" y="0"/>
                </a:lnTo>
                <a:lnTo>
                  <a:pt x="1383455" y="1465912"/>
                </a:lnTo>
                <a:lnTo>
                  <a:pt x="0" y="1465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803377" y="6086606"/>
            <a:ext cx="1383454" cy="1465912"/>
          </a:xfrm>
          <a:custGeom>
            <a:avLst/>
            <a:gdLst/>
            <a:ahLst/>
            <a:cxnLst/>
            <a:rect r="r" b="b" t="t" l="l"/>
            <a:pathLst>
              <a:path h="1465912" w="1383454">
                <a:moveTo>
                  <a:pt x="0" y="0"/>
                </a:moveTo>
                <a:lnTo>
                  <a:pt x="1383455" y="0"/>
                </a:lnTo>
                <a:lnTo>
                  <a:pt x="1383455" y="1465912"/>
                </a:lnTo>
                <a:lnTo>
                  <a:pt x="0" y="1465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221782" y="6147884"/>
            <a:ext cx="1383454" cy="1465912"/>
          </a:xfrm>
          <a:custGeom>
            <a:avLst/>
            <a:gdLst/>
            <a:ahLst/>
            <a:cxnLst/>
            <a:rect r="r" b="b" t="t" l="l"/>
            <a:pathLst>
              <a:path h="1465912" w="1383454">
                <a:moveTo>
                  <a:pt x="0" y="0"/>
                </a:moveTo>
                <a:lnTo>
                  <a:pt x="1383455" y="0"/>
                </a:lnTo>
                <a:lnTo>
                  <a:pt x="1383455" y="1465911"/>
                </a:lnTo>
                <a:lnTo>
                  <a:pt x="0" y="1465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868788" y="6026465"/>
            <a:ext cx="1383454" cy="1465912"/>
          </a:xfrm>
          <a:custGeom>
            <a:avLst/>
            <a:gdLst/>
            <a:ahLst/>
            <a:cxnLst/>
            <a:rect r="r" b="b" t="t" l="l"/>
            <a:pathLst>
              <a:path h="1465912" w="1383454">
                <a:moveTo>
                  <a:pt x="0" y="0"/>
                </a:moveTo>
                <a:lnTo>
                  <a:pt x="1383454" y="0"/>
                </a:lnTo>
                <a:lnTo>
                  <a:pt x="1383454" y="1465912"/>
                </a:lnTo>
                <a:lnTo>
                  <a:pt x="0" y="1465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08944" y="6946746"/>
            <a:ext cx="5879056" cy="3284923"/>
          </a:xfrm>
          <a:custGeom>
            <a:avLst/>
            <a:gdLst/>
            <a:ahLst/>
            <a:cxnLst/>
            <a:rect r="r" b="b" t="t" l="l"/>
            <a:pathLst>
              <a:path h="3284923" w="5879056">
                <a:moveTo>
                  <a:pt x="0" y="0"/>
                </a:moveTo>
                <a:lnTo>
                  <a:pt x="5879056" y="0"/>
                </a:lnTo>
                <a:lnTo>
                  <a:pt x="5879056" y="3284923"/>
                </a:lnTo>
                <a:lnTo>
                  <a:pt x="0" y="32849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57246" y="6565562"/>
            <a:ext cx="1678623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25' Çalış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81641" y="6504285"/>
            <a:ext cx="1678623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25' Çalış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97303" y="6584612"/>
            <a:ext cx="16786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5' Mola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0" y="3138666"/>
            <a:ext cx="5879056" cy="3284923"/>
          </a:xfrm>
          <a:custGeom>
            <a:avLst/>
            <a:gdLst/>
            <a:ahLst/>
            <a:cxnLst/>
            <a:rect r="r" b="b" t="t" l="l"/>
            <a:pathLst>
              <a:path h="3284923" w="5879056">
                <a:moveTo>
                  <a:pt x="0" y="0"/>
                </a:moveTo>
                <a:lnTo>
                  <a:pt x="5879056" y="0"/>
                </a:lnTo>
                <a:lnTo>
                  <a:pt x="5879056" y="3284923"/>
                </a:lnTo>
                <a:lnTo>
                  <a:pt x="0" y="32849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408944" y="3182281"/>
            <a:ext cx="5879056" cy="3284923"/>
          </a:xfrm>
          <a:custGeom>
            <a:avLst/>
            <a:gdLst/>
            <a:ahLst/>
            <a:cxnLst/>
            <a:rect r="r" b="b" t="t" l="l"/>
            <a:pathLst>
              <a:path h="3284923" w="5879056">
                <a:moveTo>
                  <a:pt x="0" y="0"/>
                </a:moveTo>
                <a:lnTo>
                  <a:pt x="5879056" y="0"/>
                </a:lnTo>
                <a:lnTo>
                  <a:pt x="5879056" y="3284923"/>
                </a:lnTo>
                <a:lnTo>
                  <a:pt x="0" y="32849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0" y="6946746"/>
            <a:ext cx="5879056" cy="3284923"/>
          </a:xfrm>
          <a:custGeom>
            <a:avLst/>
            <a:gdLst/>
            <a:ahLst/>
            <a:cxnLst/>
            <a:rect r="r" b="b" t="t" l="l"/>
            <a:pathLst>
              <a:path h="3284923" w="5879056">
                <a:moveTo>
                  <a:pt x="0" y="0"/>
                </a:moveTo>
                <a:lnTo>
                  <a:pt x="5879056" y="0"/>
                </a:lnTo>
                <a:lnTo>
                  <a:pt x="5879056" y="3284923"/>
                </a:lnTo>
                <a:lnTo>
                  <a:pt x="0" y="32849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345193" y="7103696"/>
            <a:ext cx="2611569" cy="3183304"/>
          </a:xfrm>
          <a:custGeom>
            <a:avLst/>
            <a:gdLst/>
            <a:ahLst/>
            <a:cxnLst/>
            <a:rect r="r" b="b" t="t" l="l"/>
            <a:pathLst>
              <a:path h="3183304" w="2611569">
                <a:moveTo>
                  <a:pt x="0" y="0"/>
                </a:moveTo>
                <a:lnTo>
                  <a:pt x="2611569" y="0"/>
                </a:lnTo>
                <a:lnTo>
                  <a:pt x="2611569" y="3183304"/>
                </a:lnTo>
                <a:lnTo>
                  <a:pt x="0" y="31833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0" y="3138666"/>
            <a:ext cx="2199963" cy="1463975"/>
          </a:xfrm>
          <a:custGeom>
            <a:avLst/>
            <a:gdLst/>
            <a:ahLst/>
            <a:cxnLst/>
            <a:rect r="r" b="b" t="t" l="l"/>
            <a:pathLst>
              <a:path h="1463975" w="2199963">
                <a:moveTo>
                  <a:pt x="0" y="0"/>
                </a:moveTo>
                <a:lnTo>
                  <a:pt x="2199963" y="0"/>
                </a:lnTo>
                <a:lnTo>
                  <a:pt x="2199963" y="1463976"/>
                </a:lnTo>
                <a:lnTo>
                  <a:pt x="0" y="14639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274335" y="962025"/>
            <a:ext cx="11524670" cy="20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9999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ANNE- BABALAR NELER YAPABİLİR?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930451" y="6444144"/>
            <a:ext cx="1678623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25' Çalış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287631" y="6444144"/>
            <a:ext cx="1678623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25' Çalış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650977" y="6492721"/>
            <a:ext cx="1678623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30' Uzun Mola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074198" y="6584612"/>
            <a:ext cx="16786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5' Mola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643839" y="6524471"/>
            <a:ext cx="16786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5' Mola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59063" y="-387579"/>
            <a:ext cx="22704840" cy="3526246"/>
            <a:chOff x="0" y="0"/>
            <a:chExt cx="7087847" cy="1100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7846" cy="1100800"/>
            </a:xfrm>
            <a:custGeom>
              <a:avLst/>
              <a:gdLst/>
              <a:ahLst/>
              <a:cxnLst/>
              <a:rect r="r" b="b" t="t" l="l"/>
              <a:pathLst>
                <a:path h="1100800" w="7087846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15635" y="5071990"/>
            <a:ext cx="1368404" cy="136840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92584" y="746408"/>
            <a:ext cx="6133431" cy="3028382"/>
          </a:xfrm>
          <a:custGeom>
            <a:avLst/>
            <a:gdLst/>
            <a:ahLst/>
            <a:cxnLst/>
            <a:rect r="r" b="b" t="t" l="l"/>
            <a:pathLst>
              <a:path h="3028382" w="6133431">
                <a:moveTo>
                  <a:pt x="0" y="0"/>
                </a:moveTo>
                <a:lnTo>
                  <a:pt x="6133432" y="0"/>
                </a:lnTo>
                <a:lnTo>
                  <a:pt x="6133432" y="3028381"/>
                </a:lnTo>
                <a:lnTo>
                  <a:pt x="0" y="302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317759"/>
            <a:ext cx="1964875" cy="2515040"/>
          </a:xfrm>
          <a:custGeom>
            <a:avLst/>
            <a:gdLst/>
            <a:ahLst/>
            <a:cxnLst/>
            <a:rect r="r" b="b" t="t" l="l"/>
            <a:pathLst>
              <a:path h="2515040" w="1964875">
                <a:moveTo>
                  <a:pt x="0" y="0"/>
                </a:moveTo>
                <a:lnTo>
                  <a:pt x="1964875" y="0"/>
                </a:lnTo>
                <a:lnTo>
                  <a:pt x="1964875" y="2515040"/>
                </a:lnTo>
                <a:lnTo>
                  <a:pt x="0" y="2515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062854" y="6225771"/>
            <a:ext cx="2851462" cy="3859848"/>
          </a:xfrm>
          <a:custGeom>
            <a:avLst/>
            <a:gdLst/>
            <a:ahLst/>
            <a:cxnLst/>
            <a:rect r="r" b="b" t="t" l="l"/>
            <a:pathLst>
              <a:path h="3859848" w="2851462">
                <a:moveTo>
                  <a:pt x="0" y="0"/>
                </a:moveTo>
                <a:lnTo>
                  <a:pt x="2851462" y="0"/>
                </a:lnTo>
                <a:lnTo>
                  <a:pt x="2851462" y="3859848"/>
                </a:lnTo>
                <a:lnTo>
                  <a:pt x="0" y="3859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56088" y="3943492"/>
            <a:ext cx="1681280" cy="1812701"/>
          </a:xfrm>
          <a:custGeom>
            <a:avLst/>
            <a:gdLst/>
            <a:ahLst/>
            <a:cxnLst/>
            <a:rect r="r" b="b" t="t" l="l"/>
            <a:pathLst>
              <a:path h="1812701" w="1681280">
                <a:moveTo>
                  <a:pt x="0" y="0"/>
                </a:moveTo>
                <a:lnTo>
                  <a:pt x="1681280" y="0"/>
                </a:lnTo>
                <a:lnTo>
                  <a:pt x="1681280" y="1812701"/>
                </a:lnTo>
                <a:lnTo>
                  <a:pt x="0" y="1812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274335" y="962025"/>
            <a:ext cx="11524670" cy="20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9999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ANNE- BABALAR NELER YAPABİLİR?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03110" y="5076108"/>
            <a:ext cx="1380929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b="true" sz="7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8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5260" y="6964270"/>
            <a:ext cx="397663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İletişim Kurulması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708794" y="4886672"/>
            <a:ext cx="6982635" cy="305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Her zaman çocuğunuzu destekleyici bir tutum içinde olmaya çalışın. Okuldan geldiğinde onunla sıcak, yakın bir iletişime girin. Bu sıcak iletişim ona çalışma öncesinde moral verecek ve onu motive edecektir.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59063" y="-387579"/>
            <a:ext cx="22704840" cy="3526246"/>
            <a:chOff x="0" y="0"/>
            <a:chExt cx="7087847" cy="1100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7846" cy="1100800"/>
            </a:xfrm>
            <a:custGeom>
              <a:avLst/>
              <a:gdLst/>
              <a:ahLst/>
              <a:cxnLst/>
              <a:rect r="r" b="b" t="t" l="l"/>
              <a:pathLst>
                <a:path h="1100800" w="7087846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15635" y="5071990"/>
            <a:ext cx="1368404" cy="136840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6C0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92584" y="746408"/>
            <a:ext cx="6133431" cy="3028382"/>
          </a:xfrm>
          <a:custGeom>
            <a:avLst/>
            <a:gdLst/>
            <a:ahLst/>
            <a:cxnLst/>
            <a:rect r="r" b="b" t="t" l="l"/>
            <a:pathLst>
              <a:path h="3028382" w="6133431">
                <a:moveTo>
                  <a:pt x="0" y="0"/>
                </a:moveTo>
                <a:lnTo>
                  <a:pt x="6133432" y="0"/>
                </a:lnTo>
                <a:lnTo>
                  <a:pt x="6133432" y="3028381"/>
                </a:lnTo>
                <a:lnTo>
                  <a:pt x="0" y="302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317759"/>
            <a:ext cx="1964875" cy="2515040"/>
          </a:xfrm>
          <a:custGeom>
            <a:avLst/>
            <a:gdLst/>
            <a:ahLst/>
            <a:cxnLst/>
            <a:rect r="r" b="b" t="t" l="l"/>
            <a:pathLst>
              <a:path h="2515040" w="1964875">
                <a:moveTo>
                  <a:pt x="0" y="0"/>
                </a:moveTo>
                <a:lnTo>
                  <a:pt x="1964875" y="0"/>
                </a:lnTo>
                <a:lnTo>
                  <a:pt x="1964875" y="2515040"/>
                </a:lnTo>
                <a:lnTo>
                  <a:pt x="0" y="2515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656256" y="5364421"/>
            <a:ext cx="1605066" cy="2292951"/>
          </a:xfrm>
          <a:custGeom>
            <a:avLst/>
            <a:gdLst/>
            <a:ahLst/>
            <a:cxnLst/>
            <a:rect r="r" b="b" t="t" l="l"/>
            <a:pathLst>
              <a:path h="2292951" w="1605066">
                <a:moveTo>
                  <a:pt x="0" y="0"/>
                </a:moveTo>
                <a:lnTo>
                  <a:pt x="1605065" y="0"/>
                </a:lnTo>
                <a:lnTo>
                  <a:pt x="1605065" y="2292951"/>
                </a:lnTo>
                <a:lnTo>
                  <a:pt x="0" y="2292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816371" y="4577420"/>
            <a:ext cx="6982635" cy="4602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Etkili ders çalışma ve düzenli ders yapma alışkanlığı edinene kadar çocuğunuzun ödevini düzenli ve tam yapıp yapmadığını gözden geçirmelisiniz.</a:t>
            </a:r>
          </a:p>
          <a:p>
            <a:pPr algn="ctr">
              <a:lnSpc>
                <a:spcPts val="4073"/>
              </a:lnSpc>
            </a:pPr>
          </a:p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Çocuğa ödevlerinin </a:t>
            </a:r>
            <a:r>
              <a:rPr lang="en-US" b="true" sz="290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asıl amacının</a:t>
            </a: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; verilen bir işin sorumluluğunu üstlenme ve onu kendi başına yapabilme olduğu açıklanmalıdır.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5130073" y="6077287"/>
            <a:ext cx="1829048" cy="1580085"/>
          </a:xfrm>
          <a:custGeom>
            <a:avLst/>
            <a:gdLst/>
            <a:ahLst/>
            <a:cxnLst/>
            <a:rect r="r" b="b" t="t" l="l"/>
            <a:pathLst>
              <a:path h="1580085" w="1829048">
                <a:moveTo>
                  <a:pt x="0" y="0"/>
                </a:moveTo>
                <a:lnTo>
                  <a:pt x="1829048" y="0"/>
                </a:lnTo>
                <a:lnTo>
                  <a:pt x="1829048" y="1580085"/>
                </a:lnTo>
                <a:lnTo>
                  <a:pt x="0" y="1580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274335" y="962025"/>
            <a:ext cx="11524670" cy="20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9999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ANNE- BABALAR NELER YAPABİLİR?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03110" y="5076108"/>
            <a:ext cx="1380929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b="true" sz="7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9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5260" y="6964270"/>
            <a:ext cx="3852167" cy="1414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Ödevlerin Tamamlandığına Emin Olunması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59063" y="-387579"/>
            <a:ext cx="22704840" cy="3526246"/>
            <a:chOff x="0" y="0"/>
            <a:chExt cx="7087847" cy="1100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7846" cy="1100800"/>
            </a:xfrm>
            <a:custGeom>
              <a:avLst/>
              <a:gdLst/>
              <a:ahLst/>
              <a:cxnLst/>
              <a:rect r="r" b="b" t="t" l="l"/>
              <a:pathLst>
                <a:path h="1100800" w="7087846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811482" y="5647321"/>
            <a:ext cx="4725760" cy="5944352"/>
          </a:xfrm>
          <a:custGeom>
            <a:avLst/>
            <a:gdLst/>
            <a:ahLst/>
            <a:cxnLst/>
            <a:rect r="r" b="b" t="t" l="l"/>
            <a:pathLst>
              <a:path h="5944352" w="4725760">
                <a:moveTo>
                  <a:pt x="0" y="0"/>
                </a:moveTo>
                <a:lnTo>
                  <a:pt x="4725760" y="0"/>
                </a:lnTo>
                <a:lnTo>
                  <a:pt x="4725760" y="5944352"/>
                </a:lnTo>
                <a:lnTo>
                  <a:pt x="0" y="5944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225077">
            <a:off x="16118681" y="1262250"/>
            <a:ext cx="1711662" cy="4149483"/>
          </a:xfrm>
          <a:custGeom>
            <a:avLst/>
            <a:gdLst/>
            <a:ahLst/>
            <a:cxnLst/>
            <a:rect r="r" b="b" t="t" l="l"/>
            <a:pathLst>
              <a:path h="4149483" w="1711662">
                <a:moveTo>
                  <a:pt x="0" y="0"/>
                </a:moveTo>
                <a:lnTo>
                  <a:pt x="1711662" y="0"/>
                </a:lnTo>
                <a:lnTo>
                  <a:pt x="1711662" y="4149483"/>
                </a:lnTo>
                <a:lnTo>
                  <a:pt x="0" y="4149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843205">
            <a:off x="10507888" y="-404220"/>
            <a:ext cx="2217478" cy="3924740"/>
          </a:xfrm>
          <a:custGeom>
            <a:avLst/>
            <a:gdLst/>
            <a:ahLst/>
            <a:cxnLst/>
            <a:rect r="r" b="b" t="t" l="l"/>
            <a:pathLst>
              <a:path h="3924740" w="2217478">
                <a:moveTo>
                  <a:pt x="0" y="0"/>
                </a:moveTo>
                <a:lnTo>
                  <a:pt x="2217478" y="0"/>
                </a:lnTo>
                <a:lnTo>
                  <a:pt x="2217478" y="3924739"/>
                </a:lnTo>
                <a:lnTo>
                  <a:pt x="0" y="39247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81285" y="4268106"/>
            <a:ext cx="426952" cy="42695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ADB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845002" y="309037"/>
            <a:ext cx="8576770" cy="241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68"/>
              </a:lnSpc>
            </a:pPr>
            <a:r>
              <a:rPr lang="en-US" sz="7324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ANNE BABALARIN EN SIK YAPTIĞI HATALAR</a:t>
            </a:r>
          </a:p>
        </p:txBody>
      </p:sp>
      <p:sp>
        <p:nvSpPr>
          <p:cNvPr name="AutoShape 12" id="12"/>
          <p:cNvSpPr/>
          <p:nvPr/>
        </p:nvSpPr>
        <p:spPr>
          <a:xfrm flipV="true">
            <a:off x="1494761" y="4695058"/>
            <a:ext cx="0" cy="4151832"/>
          </a:xfrm>
          <a:prstGeom prst="line">
            <a:avLst/>
          </a:prstGeom>
          <a:ln cap="flat" w="28575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1281285" y="6238108"/>
            <a:ext cx="426952" cy="42695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54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81285" y="8419938"/>
            <a:ext cx="426952" cy="42695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9" id="19"/>
          <p:cNvSpPr/>
          <p:nvPr/>
        </p:nvSpPr>
        <p:spPr>
          <a:xfrm flipV="true">
            <a:off x="10235044" y="4695058"/>
            <a:ext cx="14287" cy="4151832"/>
          </a:xfrm>
          <a:prstGeom prst="line">
            <a:avLst/>
          </a:prstGeom>
          <a:ln cap="flat" w="28575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grpSp>
        <p:nvGrpSpPr>
          <p:cNvPr name="Group 20" id="20"/>
          <p:cNvGrpSpPr/>
          <p:nvPr/>
        </p:nvGrpSpPr>
        <p:grpSpPr>
          <a:xfrm rot="0">
            <a:off x="10021568" y="4268106"/>
            <a:ext cx="426952" cy="426952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4251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021568" y="6238108"/>
            <a:ext cx="426952" cy="426952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0021568" y="8419938"/>
            <a:ext cx="426952" cy="426952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6959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2137044" y="4146613"/>
            <a:ext cx="6405207" cy="165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33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Her aşamasında ödeve müdahale etmek, mükemmel olmasını istemek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128670" y="6417380"/>
            <a:ext cx="6009434" cy="1048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47"/>
              </a:lnSpc>
            </a:pPr>
            <a:r>
              <a:rPr lang="en-US" sz="33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Ödevleri sık sık sorgulamak, hatırlatmak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137044" y="8410413"/>
            <a:ext cx="6001060" cy="1572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47"/>
              </a:lnSpc>
            </a:pPr>
            <a:r>
              <a:rPr lang="en-US" sz="33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Ödev yaparken sürekli çocuğun yanında olmak veya olmamak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877144" y="4184713"/>
            <a:ext cx="6097368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Alınmayan ödevleri telefonla başkalarından öğrenmeyi kabullenmek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867619" y="6184906"/>
            <a:ext cx="5020002" cy="1523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11"/>
              </a:lnSpc>
            </a:pPr>
            <a:r>
              <a:rPr lang="en-US" sz="33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Ödevlerle hiç ilgilenmemek, kontrol etmemek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877144" y="8394135"/>
            <a:ext cx="5020002" cy="1647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85"/>
              </a:lnSpc>
            </a:pPr>
            <a:r>
              <a:rPr lang="en-US" sz="33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Sorumluluğu tamamen çocuğa ve öğretmene bırakmak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59063" y="-387579"/>
            <a:ext cx="22704840" cy="3227737"/>
            <a:chOff x="0" y="0"/>
            <a:chExt cx="7087847" cy="10076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7846" cy="1007613"/>
            </a:xfrm>
            <a:custGeom>
              <a:avLst/>
              <a:gdLst/>
              <a:ahLst/>
              <a:cxnLst/>
              <a:rect r="r" b="b" t="t" l="l"/>
              <a:pathLst>
                <a:path h="1007613" w="7087846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973515"/>
                  </a:lnTo>
                  <a:cubicBezTo>
                    <a:pt x="7087846" y="982559"/>
                    <a:pt x="7084254" y="991232"/>
                    <a:pt x="7077859" y="997626"/>
                  </a:cubicBezTo>
                  <a:cubicBezTo>
                    <a:pt x="7071464" y="1004021"/>
                    <a:pt x="7062791" y="1007613"/>
                    <a:pt x="7053749" y="1007613"/>
                  </a:cubicBezTo>
                  <a:lnTo>
                    <a:pt x="34098" y="1007613"/>
                  </a:lnTo>
                  <a:cubicBezTo>
                    <a:pt x="15266" y="1007613"/>
                    <a:pt x="0" y="992347"/>
                    <a:pt x="0" y="973515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E96C0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87847" cy="1045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34052" y="3146276"/>
            <a:ext cx="426952" cy="42695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ADB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V="true">
            <a:off x="1747528" y="3573227"/>
            <a:ext cx="0" cy="5599027"/>
          </a:xfrm>
          <a:prstGeom prst="line">
            <a:avLst/>
          </a:prstGeom>
          <a:ln cap="flat" w="28575">
            <a:solidFill>
              <a:srgbClr val="000000"/>
            </a:solidFill>
            <a:prstDash val="lgDash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1534052" y="4765526"/>
            <a:ext cx="426952" cy="42695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5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34052" y="6384776"/>
            <a:ext cx="426952" cy="426952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34052" y="7778515"/>
            <a:ext cx="426952" cy="42695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6C07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534052" y="9172254"/>
            <a:ext cx="426952" cy="426952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425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4196292" y="941487"/>
            <a:ext cx="3113933" cy="4037514"/>
          </a:xfrm>
          <a:custGeom>
            <a:avLst/>
            <a:gdLst/>
            <a:ahLst/>
            <a:cxnLst/>
            <a:rect r="r" b="b" t="t" l="l"/>
            <a:pathLst>
              <a:path h="4037514" w="3113933">
                <a:moveTo>
                  <a:pt x="0" y="0"/>
                </a:moveTo>
                <a:lnTo>
                  <a:pt x="3113933" y="0"/>
                </a:lnTo>
                <a:lnTo>
                  <a:pt x="3113933" y="4037514"/>
                </a:lnTo>
                <a:lnTo>
                  <a:pt x="0" y="4037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4289414">
            <a:off x="11962945" y="-81799"/>
            <a:ext cx="1103896" cy="3176679"/>
          </a:xfrm>
          <a:custGeom>
            <a:avLst/>
            <a:gdLst/>
            <a:ahLst/>
            <a:cxnLst/>
            <a:rect r="r" b="b" t="t" l="l"/>
            <a:pathLst>
              <a:path h="3176679" w="1103896">
                <a:moveTo>
                  <a:pt x="0" y="0"/>
                </a:moveTo>
                <a:lnTo>
                  <a:pt x="1103896" y="0"/>
                </a:lnTo>
                <a:lnTo>
                  <a:pt x="1103896" y="3176679"/>
                </a:lnTo>
                <a:lnTo>
                  <a:pt x="0" y="31766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538013" y="2915647"/>
            <a:ext cx="1316558" cy="1477769"/>
          </a:xfrm>
          <a:custGeom>
            <a:avLst/>
            <a:gdLst/>
            <a:ahLst/>
            <a:cxnLst/>
            <a:rect r="r" b="b" t="t" l="l"/>
            <a:pathLst>
              <a:path h="1477769" w="1316558">
                <a:moveTo>
                  <a:pt x="0" y="0"/>
                </a:moveTo>
                <a:lnTo>
                  <a:pt x="1316558" y="0"/>
                </a:lnTo>
                <a:lnTo>
                  <a:pt x="1316558" y="1477769"/>
                </a:lnTo>
                <a:lnTo>
                  <a:pt x="0" y="1477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51343" y="5978375"/>
            <a:ext cx="1215180" cy="1666705"/>
          </a:xfrm>
          <a:custGeom>
            <a:avLst/>
            <a:gdLst/>
            <a:ahLst/>
            <a:cxnLst/>
            <a:rect r="r" b="b" t="t" l="l"/>
            <a:pathLst>
              <a:path h="1666705" w="1215180">
                <a:moveTo>
                  <a:pt x="0" y="0"/>
                </a:moveTo>
                <a:lnTo>
                  <a:pt x="1215180" y="0"/>
                </a:lnTo>
                <a:lnTo>
                  <a:pt x="1215180" y="1666705"/>
                </a:lnTo>
                <a:lnTo>
                  <a:pt x="0" y="1666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779740" y="5283801"/>
            <a:ext cx="1516546" cy="967846"/>
          </a:xfrm>
          <a:custGeom>
            <a:avLst/>
            <a:gdLst/>
            <a:ahLst/>
            <a:cxnLst/>
            <a:rect r="r" b="b" t="t" l="l"/>
            <a:pathLst>
              <a:path h="967846" w="1516546">
                <a:moveTo>
                  <a:pt x="0" y="0"/>
                </a:moveTo>
                <a:lnTo>
                  <a:pt x="1516546" y="0"/>
                </a:lnTo>
                <a:lnTo>
                  <a:pt x="1516546" y="967846"/>
                </a:lnTo>
                <a:lnTo>
                  <a:pt x="0" y="9678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427600">
            <a:off x="14341563" y="7457504"/>
            <a:ext cx="4003225" cy="2591178"/>
          </a:xfrm>
          <a:custGeom>
            <a:avLst/>
            <a:gdLst/>
            <a:ahLst/>
            <a:cxnLst/>
            <a:rect r="r" b="b" t="t" l="l"/>
            <a:pathLst>
              <a:path h="2591178" w="4003225">
                <a:moveTo>
                  <a:pt x="0" y="0"/>
                </a:moveTo>
                <a:lnTo>
                  <a:pt x="4003226" y="0"/>
                </a:lnTo>
                <a:lnTo>
                  <a:pt x="4003226" y="2591179"/>
                </a:lnTo>
                <a:lnTo>
                  <a:pt x="0" y="25911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251343" y="317144"/>
            <a:ext cx="10582151" cy="212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28"/>
              </a:lnSpc>
            </a:pPr>
            <a:r>
              <a:rPr lang="en-US" sz="6180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ÇOCUĞUNUZA VEREBİLECEĞİNİZ VERİMLİ ÇALIŞMA TAKTİKLERİ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441262" y="3155801"/>
            <a:ext cx="10922982" cy="1237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b="true" sz="2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Kalıcı öğrenme için </a:t>
            </a:r>
            <a:r>
              <a:rPr lang="en-US" b="true" sz="2200">
                <a:solidFill>
                  <a:srgbClr val="FF3131"/>
                </a:solidFill>
                <a:latin typeface="DM Sans Bold"/>
                <a:ea typeface="DM Sans Bold"/>
                <a:cs typeface="DM Sans Bold"/>
                <a:sym typeface="DM Sans Bold"/>
              </a:rPr>
              <a:t>“tekrar”</a:t>
            </a:r>
            <a:r>
              <a:rPr lang="en-US" b="true" sz="2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önemli bir faktördür. En çok hatırlanan bilgiler en sık tekrar edilenlerdir. Bu nedenle çocuğunuzun çalışması bittikten sonra en az 10 dakika çalıştıklarını tekrarlaması onun daha etkin öğrenmesine yardımcı olacaktır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402909" y="4775051"/>
            <a:ext cx="10961336" cy="628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b="true" sz="2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Öğrenmekte zorlandığı konuları yüksek sesle okuyabilir, </a:t>
            </a:r>
            <a:r>
              <a:rPr lang="en-US" b="true" sz="2200">
                <a:solidFill>
                  <a:srgbClr val="FF3131"/>
                </a:solidFill>
                <a:latin typeface="DM Sans Bold"/>
                <a:ea typeface="DM Sans Bold"/>
                <a:cs typeface="DM Sans Bold"/>
                <a:sym typeface="DM Sans Bold"/>
              </a:rPr>
              <a:t>yüksek sesle okumak</a:t>
            </a:r>
            <a:r>
              <a:rPr lang="en-US" b="true" sz="2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konuları anlamasını kolaylaştıracaktır.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402909" y="6379176"/>
            <a:ext cx="10961336" cy="628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b="true" sz="2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Yüksek sesle okuma yaparken okuduğu bölümden anladıklarını kontrol etmek için belli aralıklarla okumayı keserek öğrendiklerini aklından geçirmelidir.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402909" y="7772916"/>
            <a:ext cx="10961336" cy="628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b="true" sz="2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Her bölüm ya da ünitenin önemli noktalarını belirleyip bunların neden önemli olduğunu bulmaya çalışmak çocuğunuza yardımcı olacaktır.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441262" y="9151531"/>
            <a:ext cx="10922982" cy="628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b="true" sz="22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Bir öykü okurken, öyküdeki problemleri belirlemek, bu problemlerin nasıl çözüldüğünü düşünmek çalıştığı konuyu daha iyi kavramasına yardımcı olacaktır.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76031" y="1328322"/>
            <a:ext cx="12986900" cy="258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E96C07"/>
                </a:solidFill>
                <a:latin typeface="Pagkaki"/>
                <a:ea typeface="Pagkaki"/>
                <a:cs typeface="Pagkaki"/>
                <a:sym typeface="Pagkaki"/>
              </a:rPr>
              <a:t>DİNLEDİĞİNİZ İÇİN TEŞEKKÜR EDERİZ!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386524">
            <a:off x="1456695" y="4725758"/>
            <a:ext cx="5953292" cy="7964271"/>
          </a:xfrm>
          <a:custGeom>
            <a:avLst/>
            <a:gdLst/>
            <a:ahLst/>
            <a:cxnLst/>
            <a:rect r="r" b="b" t="t" l="l"/>
            <a:pathLst>
              <a:path h="7964271" w="5953292">
                <a:moveTo>
                  <a:pt x="0" y="0"/>
                </a:moveTo>
                <a:lnTo>
                  <a:pt x="5953292" y="0"/>
                </a:lnTo>
                <a:lnTo>
                  <a:pt x="5953292" y="7964271"/>
                </a:lnTo>
                <a:lnTo>
                  <a:pt x="0" y="7964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208754">
            <a:off x="7449733" y="4033999"/>
            <a:ext cx="1862617" cy="5360049"/>
          </a:xfrm>
          <a:custGeom>
            <a:avLst/>
            <a:gdLst/>
            <a:ahLst/>
            <a:cxnLst/>
            <a:rect r="r" b="b" t="t" l="l"/>
            <a:pathLst>
              <a:path h="5360049" w="1862617">
                <a:moveTo>
                  <a:pt x="0" y="0"/>
                </a:moveTo>
                <a:lnTo>
                  <a:pt x="1862617" y="0"/>
                </a:lnTo>
                <a:lnTo>
                  <a:pt x="1862617" y="5360049"/>
                </a:lnTo>
                <a:lnTo>
                  <a:pt x="0" y="5360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48989">
            <a:off x="10954494" y="4350037"/>
            <a:ext cx="2048768" cy="2622423"/>
          </a:xfrm>
          <a:custGeom>
            <a:avLst/>
            <a:gdLst/>
            <a:ahLst/>
            <a:cxnLst/>
            <a:rect r="r" b="b" t="t" l="l"/>
            <a:pathLst>
              <a:path h="2622423" w="2048768">
                <a:moveTo>
                  <a:pt x="0" y="0"/>
                </a:moveTo>
                <a:lnTo>
                  <a:pt x="2048768" y="0"/>
                </a:lnTo>
                <a:lnTo>
                  <a:pt x="2048768" y="2622423"/>
                </a:lnTo>
                <a:lnTo>
                  <a:pt x="0" y="2622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57697">
            <a:off x="8203543" y="7574844"/>
            <a:ext cx="5246686" cy="1291996"/>
          </a:xfrm>
          <a:custGeom>
            <a:avLst/>
            <a:gdLst/>
            <a:ahLst/>
            <a:cxnLst/>
            <a:rect r="r" b="b" t="t" l="l"/>
            <a:pathLst>
              <a:path h="1291996" w="5246686">
                <a:moveTo>
                  <a:pt x="0" y="0"/>
                </a:moveTo>
                <a:lnTo>
                  <a:pt x="5246686" y="0"/>
                </a:lnTo>
                <a:lnTo>
                  <a:pt x="5246686" y="1291996"/>
                </a:lnTo>
                <a:lnTo>
                  <a:pt x="0" y="1291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865589" y="4252974"/>
            <a:ext cx="2782070" cy="2916981"/>
          </a:xfrm>
          <a:custGeom>
            <a:avLst/>
            <a:gdLst/>
            <a:ahLst/>
            <a:cxnLst/>
            <a:rect r="r" b="b" t="t" l="l"/>
            <a:pathLst>
              <a:path h="2916981" w="2782070">
                <a:moveTo>
                  <a:pt x="0" y="0"/>
                </a:moveTo>
                <a:lnTo>
                  <a:pt x="2782070" y="0"/>
                </a:lnTo>
                <a:lnTo>
                  <a:pt x="2782070" y="2916980"/>
                </a:lnTo>
                <a:lnTo>
                  <a:pt x="0" y="29169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868912">
            <a:off x="13291666" y="7355057"/>
            <a:ext cx="3506976" cy="1731570"/>
          </a:xfrm>
          <a:custGeom>
            <a:avLst/>
            <a:gdLst/>
            <a:ahLst/>
            <a:cxnLst/>
            <a:rect r="r" b="b" t="t" l="l"/>
            <a:pathLst>
              <a:path h="1731570" w="3506976">
                <a:moveTo>
                  <a:pt x="0" y="0"/>
                </a:moveTo>
                <a:lnTo>
                  <a:pt x="3506976" y="0"/>
                </a:lnTo>
                <a:lnTo>
                  <a:pt x="3506976" y="1731570"/>
                </a:lnTo>
                <a:lnTo>
                  <a:pt x="0" y="17315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E4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48257" y="457133"/>
            <a:ext cx="11553914" cy="2158107"/>
            <a:chOff x="0" y="0"/>
            <a:chExt cx="3606824" cy="6737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06824" cy="673704"/>
            </a:xfrm>
            <a:custGeom>
              <a:avLst/>
              <a:gdLst/>
              <a:ahLst/>
              <a:cxnLst/>
              <a:rect r="r" b="b" t="t" l="l"/>
              <a:pathLst>
                <a:path h="673704" w="3606824">
                  <a:moveTo>
                    <a:pt x="67007" y="0"/>
                  </a:moveTo>
                  <a:lnTo>
                    <a:pt x="3539818" y="0"/>
                  </a:lnTo>
                  <a:cubicBezTo>
                    <a:pt x="3576824" y="0"/>
                    <a:pt x="3606824" y="30000"/>
                    <a:pt x="3606824" y="67007"/>
                  </a:cubicBezTo>
                  <a:lnTo>
                    <a:pt x="3606824" y="606697"/>
                  </a:lnTo>
                  <a:cubicBezTo>
                    <a:pt x="3606824" y="643704"/>
                    <a:pt x="3576824" y="673704"/>
                    <a:pt x="3539818" y="673704"/>
                  </a:cubicBezTo>
                  <a:lnTo>
                    <a:pt x="67007" y="673704"/>
                  </a:lnTo>
                  <a:cubicBezTo>
                    <a:pt x="30000" y="673704"/>
                    <a:pt x="0" y="643704"/>
                    <a:pt x="0" y="606697"/>
                  </a:cubicBezTo>
                  <a:lnTo>
                    <a:pt x="0" y="67007"/>
                  </a:lnTo>
                  <a:cubicBezTo>
                    <a:pt x="0" y="30000"/>
                    <a:pt x="30000" y="0"/>
                    <a:pt x="67007" y="0"/>
                  </a:cubicBez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606824" cy="7118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68578" y="2866271"/>
            <a:ext cx="6120410" cy="9117929"/>
          </a:xfrm>
          <a:custGeom>
            <a:avLst/>
            <a:gdLst/>
            <a:ahLst/>
            <a:cxnLst/>
            <a:rect r="r" b="b" t="t" l="l"/>
            <a:pathLst>
              <a:path h="9117929" w="6120410">
                <a:moveTo>
                  <a:pt x="0" y="0"/>
                </a:moveTo>
                <a:lnTo>
                  <a:pt x="6120409" y="0"/>
                </a:lnTo>
                <a:lnTo>
                  <a:pt x="6120409" y="9117928"/>
                </a:lnTo>
                <a:lnTo>
                  <a:pt x="0" y="91179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68578" y="690582"/>
            <a:ext cx="5753749" cy="166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E96C07"/>
                </a:solidFill>
                <a:latin typeface="Bevan"/>
                <a:ea typeface="Bevan"/>
                <a:cs typeface="Bevan"/>
                <a:sym typeface="Bevan"/>
              </a:rPr>
              <a:t>Verimli Ders Çalışma!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82108" y="1505922"/>
            <a:ext cx="10104490" cy="7859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1"/>
              </a:lnSpc>
            </a:pPr>
            <a:r>
              <a:rPr lang="en-US" sz="3708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Verimli çalışma, </a:t>
            </a:r>
            <a:r>
              <a:rPr lang="en-US" sz="370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“zamanı” amacımız doğrultusunda planlı ve programlı kullanmaktır.</a:t>
            </a:r>
          </a:p>
          <a:p>
            <a:pPr algn="ctr">
              <a:lnSpc>
                <a:spcPts val="5191"/>
              </a:lnSpc>
            </a:pPr>
            <a:r>
              <a:rPr lang="en-US" sz="370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just">
              <a:lnSpc>
                <a:spcPts val="5191"/>
              </a:lnSpc>
            </a:pPr>
            <a:r>
              <a:rPr lang="en-US" sz="370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Okula başlamayla birlikte çocukların verimli ders çalışma yöntemleri konusundaki becerilerinin geliştirilmesi önem kazanmaya başlar. Bu becerilerden en önemlileri; </a:t>
            </a:r>
          </a:p>
          <a:p>
            <a:pPr algn="just" marL="800656" indent="-400328" lvl="1">
              <a:lnSpc>
                <a:spcPts val="5191"/>
              </a:lnSpc>
              <a:buFont typeface="Arial"/>
              <a:buChar char="•"/>
            </a:pPr>
            <a:r>
              <a:rPr lang="en-US" sz="370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Zamanını uygun bir biçimde planlayabilme</a:t>
            </a:r>
          </a:p>
          <a:p>
            <a:pPr algn="just" marL="800656" indent="-400328" lvl="1">
              <a:lnSpc>
                <a:spcPts val="5191"/>
              </a:lnSpc>
              <a:buFont typeface="Arial"/>
              <a:buChar char="•"/>
            </a:pPr>
            <a:r>
              <a:rPr lang="en-US" sz="370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Sistemli çalışabilme</a:t>
            </a:r>
          </a:p>
          <a:p>
            <a:pPr algn="just" marL="800656" indent="-400328" lvl="1">
              <a:lnSpc>
                <a:spcPts val="5191"/>
              </a:lnSpc>
              <a:buFont typeface="Arial"/>
              <a:buChar char="•"/>
            </a:pPr>
            <a:r>
              <a:rPr lang="en-US" sz="370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Okuma ve yazma becerilerinin gelişmesi,</a:t>
            </a:r>
          </a:p>
          <a:p>
            <a:pPr algn="just" marL="800656" indent="-400328" lvl="1">
              <a:lnSpc>
                <a:spcPts val="5191"/>
              </a:lnSpc>
              <a:buFont typeface="Arial"/>
              <a:buChar char="•"/>
            </a:pPr>
            <a:r>
              <a:rPr lang="en-US" sz="370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Dikkatini belli bir süre toplayabilme</a:t>
            </a:r>
          </a:p>
          <a:p>
            <a:pPr algn="just" marL="800656" indent="-400328" lvl="1">
              <a:lnSpc>
                <a:spcPts val="5191"/>
              </a:lnSpc>
              <a:buFont typeface="Arial"/>
              <a:buChar char="•"/>
            </a:pPr>
            <a:r>
              <a:rPr lang="en-US" sz="370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Sınavlarda etkili ve verimli olabilmektir.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BD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1870812"/>
            <a:ext cx="8415556" cy="6958734"/>
            <a:chOff x="0" y="0"/>
            <a:chExt cx="3096020" cy="25600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96020" cy="2560066"/>
            </a:xfrm>
            <a:custGeom>
              <a:avLst/>
              <a:gdLst/>
              <a:ahLst/>
              <a:cxnLst/>
              <a:rect r="r" b="b" t="t" l="l"/>
              <a:pathLst>
                <a:path h="2560066" w="3096020">
                  <a:moveTo>
                    <a:pt x="91995" y="0"/>
                  </a:moveTo>
                  <a:lnTo>
                    <a:pt x="3004024" y="0"/>
                  </a:lnTo>
                  <a:cubicBezTo>
                    <a:pt x="3054832" y="0"/>
                    <a:pt x="3096020" y="41188"/>
                    <a:pt x="3096020" y="91995"/>
                  </a:cubicBezTo>
                  <a:lnTo>
                    <a:pt x="3096020" y="2468070"/>
                  </a:lnTo>
                  <a:cubicBezTo>
                    <a:pt x="3096020" y="2518878"/>
                    <a:pt x="3054832" y="2560066"/>
                    <a:pt x="3004024" y="2560066"/>
                  </a:cubicBezTo>
                  <a:lnTo>
                    <a:pt x="91995" y="2560066"/>
                  </a:lnTo>
                  <a:cubicBezTo>
                    <a:pt x="67597" y="2560066"/>
                    <a:pt x="44197" y="2550373"/>
                    <a:pt x="26945" y="2533121"/>
                  </a:cubicBezTo>
                  <a:cubicBezTo>
                    <a:pt x="9692" y="2515868"/>
                    <a:pt x="0" y="2492469"/>
                    <a:pt x="0" y="2468070"/>
                  </a:cubicBezTo>
                  <a:lnTo>
                    <a:pt x="0" y="91995"/>
                  </a:lnTo>
                  <a:cubicBezTo>
                    <a:pt x="0" y="41188"/>
                    <a:pt x="41188" y="0"/>
                    <a:pt x="91995" y="0"/>
                  </a:cubicBez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096020" cy="25981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68988" y="2668616"/>
            <a:ext cx="6599841" cy="8557330"/>
          </a:xfrm>
          <a:custGeom>
            <a:avLst/>
            <a:gdLst/>
            <a:ahLst/>
            <a:cxnLst/>
            <a:rect r="r" b="b" t="t" l="l"/>
            <a:pathLst>
              <a:path h="8557330" w="6599841">
                <a:moveTo>
                  <a:pt x="0" y="0"/>
                </a:moveTo>
                <a:lnTo>
                  <a:pt x="6599840" y="0"/>
                </a:lnTo>
                <a:lnTo>
                  <a:pt x="6599840" y="8557329"/>
                </a:lnTo>
                <a:lnTo>
                  <a:pt x="0" y="8557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3510486" y="377277"/>
            <a:ext cx="11553914" cy="2158107"/>
            <a:chOff x="0" y="0"/>
            <a:chExt cx="3606824" cy="6737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06824" cy="673704"/>
            </a:xfrm>
            <a:custGeom>
              <a:avLst/>
              <a:gdLst/>
              <a:ahLst/>
              <a:cxnLst/>
              <a:rect r="r" b="b" t="t" l="l"/>
              <a:pathLst>
                <a:path h="673704" w="3606824">
                  <a:moveTo>
                    <a:pt x="67007" y="0"/>
                  </a:moveTo>
                  <a:lnTo>
                    <a:pt x="3539818" y="0"/>
                  </a:lnTo>
                  <a:cubicBezTo>
                    <a:pt x="3576824" y="0"/>
                    <a:pt x="3606824" y="30000"/>
                    <a:pt x="3606824" y="67007"/>
                  </a:cubicBezTo>
                  <a:lnTo>
                    <a:pt x="3606824" y="606697"/>
                  </a:lnTo>
                  <a:cubicBezTo>
                    <a:pt x="3606824" y="643704"/>
                    <a:pt x="3576824" y="673704"/>
                    <a:pt x="3539818" y="673704"/>
                  </a:cubicBezTo>
                  <a:lnTo>
                    <a:pt x="67007" y="673704"/>
                  </a:lnTo>
                  <a:cubicBezTo>
                    <a:pt x="30000" y="673704"/>
                    <a:pt x="0" y="643704"/>
                    <a:pt x="0" y="606697"/>
                  </a:cubicBezTo>
                  <a:lnTo>
                    <a:pt x="0" y="67007"/>
                  </a:lnTo>
                  <a:cubicBezTo>
                    <a:pt x="0" y="30000"/>
                    <a:pt x="30000" y="0"/>
                    <a:pt x="67007" y="0"/>
                  </a:cubicBezTo>
                  <a:close/>
                </a:path>
              </a:pathLst>
            </a:custGeom>
            <a:solidFill>
              <a:srgbClr val="E96C0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606824" cy="7118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592662" y="2668616"/>
            <a:ext cx="2838253" cy="3461284"/>
          </a:xfrm>
          <a:custGeom>
            <a:avLst/>
            <a:gdLst/>
            <a:ahLst/>
            <a:cxnLst/>
            <a:rect r="r" b="b" t="t" l="l"/>
            <a:pathLst>
              <a:path h="3461284" w="2838253">
                <a:moveTo>
                  <a:pt x="0" y="0"/>
                </a:moveTo>
                <a:lnTo>
                  <a:pt x="2838253" y="0"/>
                </a:lnTo>
                <a:lnTo>
                  <a:pt x="2838253" y="3461284"/>
                </a:lnTo>
                <a:lnTo>
                  <a:pt x="0" y="3461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500678" y="2382483"/>
            <a:ext cx="7702201" cy="5902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977" spc="-21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Verimli ders çalışmayla ilgili olarak çocukların olduğu kadar ailelerin de aklı karışık olabilir. Çocuklar “Nasıl Çalışmalıyım?” sorusunu kendilerine sorarken, anne babalar da </a:t>
            </a:r>
            <a:r>
              <a:rPr lang="en-US" b="true" sz="3977" spc="-218">
                <a:solidFill>
                  <a:srgbClr val="FC6959"/>
                </a:solidFill>
                <a:latin typeface="DM Sans Bold"/>
                <a:ea typeface="DM Sans Bold"/>
                <a:cs typeface="DM Sans Bold"/>
                <a:sym typeface="DM Sans Bold"/>
              </a:rPr>
              <a:t>“Çocuğuma ders çalışırken nasıl ve ne ölçüde yardımcı olmalıyım?”</a:t>
            </a:r>
            <a:r>
              <a:rPr lang="en-US" sz="3977" spc="-21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b="true" sz="3977" spc="-218">
                <a:solidFill>
                  <a:srgbClr val="5271FF"/>
                </a:solidFill>
                <a:latin typeface="DM Sans Bold"/>
                <a:ea typeface="DM Sans Bold"/>
                <a:cs typeface="DM Sans Bold"/>
                <a:sym typeface="DM Sans Bold"/>
              </a:rPr>
              <a:t>“Çocuğum yalnız mı çalışmalı?</a:t>
            </a:r>
            <a:r>
              <a:rPr lang="en-US" sz="3977" spc="-218">
                <a:solidFill>
                  <a:srgbClr val="5271FF"/>
                </a:solidFill>
                <a:latin typeface="DM Sans"/>
                <a:ea typeface="DM Sans"/>
                <a:cs typeface="DM Sans"/>
                <a:sym typeface="DM Sans"/>
              </a:rPr>
              <a:t>”</a:t>
            </a:r>
            <a:r>
              <a:rPr lang="en-US" sz="3977" spc="-21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gibi sorulara yanıt arayabilirler.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8578" y="1114444"/>
            <a:ext cx="5753749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CF2E8"/>
                </a:solidFill>
                <a:latin typeface="Bevan"/>
                <a:ea typeface="Bevan"/>
                <a:cs typeface="Bevan"/>
                <a:sym typeface="Bevan"/>
              </a:rPr>
              <a:t>Bazı Sorular?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59063" y="-387579"/>
            <a:ext cx="22704840" cy="3526246"/>
            <a:chOff x="0" y="0"/>
            <a:chExt cx="7087847" cy="1100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7846" cy="1100800"/>
            </a:xfrm>
            <a:custGeom>
              <a:avLst/>
              <a:gdLst/>
              <a:ahLst/>
              <a:cxnLst/>
              <a:rect r="r" b="b" t="t" l="l"/>
              <a:pathLst>
                <a:path h="1100800" w="7087846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15635" y="5071990"/>
            <a:ext cx="1368404" cy="136840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ADB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92584" y="746408"/>
            <a:ext cx="6133431" cy="3028382"/>
          </a:xfrm>
          <a:custGeom>
            <a:avLst/>
            <a:gdLst/>
            <a:ahLst/>
            <a:cxnLst/>
            <a:rect r="r" b="b" t="t" l="l"/>
            <a:pathLst>
              <a:path h="3028382" w="6133431">
                <a:moveTo>
                  <a:pt x="0" y="0"/>
                </a:moveTo>
                <a:lnTo>
                  <a:pt x="6133432" y="0"/>
                </a:lnTo>
                <a:lnTo>
                  <a:pt x="6133432" y="3028381"/>
                </a:lnTo>
                <a:lnTo>
                  <a:pt x="0" y="302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317759"/>
            <a:ext cx="1964875" cy="2515040"/>
          </a:xfrm>
          <a:custGeom>
            <a:avLst/>
            <a:gdLst/>
            <a:ahLst/>
            <a:cxnLst/>
            <a:rect r="r" b="b" t="t" l="l"/>
            <a:pathLst>
              <a:path h="2515040" w="1964875">
                <a:moveTo>
                  <a:pt x="0" y="0"/>
                </a:moveTo>
                <a:lnTo>
                  <a:pt x="1964875" y="0"/>
                </a:lnTo>
                <a:lnTo>
                  <a:pt x="1964875" y="2515040"/>
                </a:lnTo>
                <a:lnTo>
                  <a:pt x="0" y="2515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910521" y="3774789"/>
            <a:ext cx="2152117" cy="1690390"/>
          </a:xfrm>
          <a:custGeom>
            <a:avLst/>
            <a:gdLst/>
            <a:ahLst/>
            <a:cxnLst/>
            <a:rect r="r" b="b" t="t" l="l"/>
            <a:pathLst>
              <a:path h="1690390" w="2152117">
                <a:moveTo>
                  <a:pt x="0" y="0"/>
                </a:moveTo>
                <a:lnTo>
                  <a:pt x="2152117" y="0"/>
                </a:lnTo>
                <a:lnTo>
                  <a:pt x="2152117" y="1690390"/>
                </a:lnTo>
                <a:lnTo>
                  <a:pt x="0" y="1690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952452" y="7424009"/>
            <a:ext cx="3110186" cy="2639770"/>
          </a:xfrm>
          <a:custGeom>
            <a:avLst/>
            <a:gdLst/>
            <a:ahLst/>
            <a:cxnLst/>
            <a:rect r="r" b="b" t="t" l="l"/>
            <a:pathLst>
              <a:path h="2639770" w="3110186">
                <a:moveTo>
                  <a:pt x="0" y="0"/>
                </a:moveTo>
                <a:lnTo>
                  <a:pt x="3110186" y="0"/>
                </a:lnTo>
                <a:lnTo>
                  <a:pt x="3110186" y="2639771"/>
                </a:lnTo>
                <a:lnTo>
                  <a:pt x="0" y="26397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274335" y="962025"/>
            <a:ext cx="11524670" cy="20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9999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ANNE- BABALAR NELER YAPABİLİR?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03110" y="5076108"/>
            <a:ext cx="1380929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b="true" sz="7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5260" y="6964270"/>
            <a:ext cx="3976630" cy="948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Çalışma Ortamının Hazırlanması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79101" y="4629497"/>
            <a:ext cx="8697650" cy="3574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İyi havalandırılmış bir çalışma odası, çalışma masası, uygun bir aydınlatma, gerekli araç-gerecin hazırlanması gibi konularda çocuğunuzu yönlendirin. </a:t>
            </a:r>
          </a:p>
          <a:p>
            <a:pPr algn="ctr">
              <a:lnSpc>
                <a:spcPts val="4073"/>
              </a:lnSpc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Ayrıca çocuğun çalışma ortamında dikkat dağıtıcı unsurların bulunmaması da önemlidir. (poster, bilgisayar, televizyon, cep telefonu..vb.)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59063" y="-387579"/>
            <a:ext cx="22704840" cy="3526246"/>
            <a:chOff x="0" y="0"/>
            <a:chExt cx="7087847" cy="1100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7846" cy="1100800"/>
            </a:xfrm>
            <a:custGeom>
              <a:avLst/>
              <a:gdLst/>
              <a:ahLst/>
              <a:cxnLst/>
              <a:rect r="r" b="b" t="t" l="l"/>
              <a:pathLst>
                <a:path h="1100800" w="7087846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15635" y="5071990"/>
            <a:ext cx="1368404" cy="136840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B4E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92584" y="746408"/>
            <a:ext cx="6133431" cy="3028382"/>
          </a:xfrm>
          <a:custGeom>
            <a:avLst/>
            <a:gdLst/>
            <a:ahLst/>
            <a:cxnLst/>
            <a:rect r="r" b="b" t="t" l="l"/>
            <a:pathLst>
              <a:path h="3028382" w="6133431">
                <a:moveTo>
                  <a:pt x="0" y="0"/>
                </a:moveTo>
                <a:lnTo>
                  <a:pt x="6133432" y="0"/>
                </a:lnTo>
                <a:lnTo>
                  <a:pt x="6133432" y="3028381"/>
                </a:lnTo>
                <a:lnTo>
                  <a:pt x="0" y="302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317759"/>
            <a:ext cx="1964875" cy="2515040"/>
          </a:xfrm>
          <a:custGeom>
            <a:avLst/>
            <a:gdLst/>
            <a:ahLst/>
            <a:cxnLst/>
            <a:rect r="r" b="b" t="t" l="l"/>
            <a:pathLst>
              <a:path h="2515040" w="1964875">
                <a:moveTo>
                  <a:pt x="0" y="0"/>
                </a:moveTo>
                <a:lnTo>
                  <a:pt x="1964875" y="0"/>
                </a:lnTo>
                <a:lnTo>
                  <a:pt x="1964875" y="2515040"/>
                </a:lnTo>
                <a:lnTo>
                  <a:pt x="0" y="2515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190350">
            <a:off x="4831525" y="5487715"/>
            <a:ext cx="1346156" cy="1349530"/>
          </a:xfrm>
          <a:custGeom>
            <a:avLst/>
            <a:gdLst/>
            <a:ahLst/>
            <a:cxnLst/>
            <a:rect r="r" b="b" t="t" l="l"/>
            <a:pathLst>
              <a:path h="1349530" w="1346156">
                <a:moveTo>
                  <a:pt x="0" y="0"/>
                </a:moveTo>
                <a:lnTo>
                  <a:pt x="1346156" y="0"/>
                </a:lnTo>
                <a:lnTo>
                  <a:pt x="1346156" y="1349530"/>
                </a:lnTo>
                <a:lnTo>
                  <a:pt x="0" y="1349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580668" y="8379049"/>
            <a:ext cx="3414108" cy="1596095"/>
          </a:xfrm>
          <a:custGeom>
            <a:avLst/>
            <a:gdLst/>
            <a:ahLst/>
            <a:cxnLst/>
            <a:rect r="r" b="b" t="t" l="l"/>
            <a:pathLst>
              <a:path h="1596095" w="3414108">
                <a:moveTo>
                  <a:pt x="0" y="0"/>
                </a:moveTo>
                <a:lnTo>
                  <a:pt x="3414108" y="0"/>
                </a:lnTo>
                <a:lnTo>
                  <a:pt x="3414108" y="1596096"/>
                </a:lnTo>
                <a:lnTo>
                  <a:pt x="0" y="15960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08134" y="3406214"/>
            <a:ext cx="2478685" cy="1803243"/>
          </a:xfrm>
          <a:custGeom>
            <a:avLst/>
            <a:gdLst/>
            <a:ahLst/>
            <a:cxnLst/>
            <a:rect r="r" b="b" t="t" l="l"/>
            <a:pathLst>
              <a:path h="1803243" w="2478685">
                <a:moveTo>
                  <a:pt x="0" y="0"/>
                </a:moveTo>
                <a:lnTo>
                  <a:pt x="2478685" y="0"/>
                </a:lnTo>
                <a:lnTo>
                  <a:pt x="2478685" y="1803244"/>
                </a:lnTo>
                <a:lnTo>
                  <a:pt x="0" y="18032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274335" y="962025"/>
            <a:ext cx="11524670" cy="20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9999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ANNE- BABALAR NELER YAPABİLİR?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03110" y="5076108"/>
            <a:ext cx="1380929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b="true" sz="7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5260" y="6964270"/>
            <a:ext cx="3976630" cy="1414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Çalışma Programının Hazırlanması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510485" y="4115147"/>
            <a:ext cx="8697650" cy="4602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Çocuğunuzun bireysel özellikleri göz önünde bulundurularak hazırlanan bir</a:t>
            </a:r>
            <a:r>
              <a:rPr lang="en-US" sz="290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çalışma programı</a:t>
            </a: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çalışmanın verimini arttırmanın yanında, zamanı etkin kullanmasına da yardımcı olacaktır. </a:t>
            </a:r>
          </a:p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Çalışma programı hazırlanırken dikkat edilmesi gereken noktalar </a:t>
            </a:r>
            <a:r>
              <a:rPr lang="en-US" b="true" sz="290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programın uygulanabilir nitelikte olması, öğrencinin sosyal ihtiyaçlarının (molalar, serbest zaman vb.) da program içinde yer almasıdır.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59063" y="-387579"/>
            <a:ext cx="22704840" cy="3526246"/>
            <a:chOff x="0" y="0"/>
            <a:chExt cx="7087847" cy="1100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7846" cy="1100800"/>
            </a:xfrm>
            <a:custGeom>
              <a:avLst/>
              <a:gdLst/>
              <a:ahLst/>
              <a:cxnLst/>
              <a:rect r="r" b="b" t="t" l="l"/>
              <a:pathLst>
                <a:path h="1100800" w="7087846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15635" y="5071990"/>
            <a:ext cx="1368404" cy="136840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92584" y="746408"/>
            <a:ext cx="6133431" cy="3028382"/>
          </a:xfrm>
          <a:custGeom>
            <a:avLst/>
            <a:gdLst/>
            <a:ahLst/>
            <a:cxnLst/>
            <a:rect r="r" b="b" t="t" l="l"/>
            <a:pathLst>
              <a:path h="3028382" w="6133431">
                <a:moveTo>
                  <a:pt x="0" y="0"/>
                </a:moveTo>
                <a:lnTo>
                  <a:pt x="6133432" y="0"/>
                </a:lnTo>
                <a:lnTo>
                  <a:pt x="6133432" y="3028381"/>
                </a:lnTo>
                <a:lnTo>
                  <a:pt x="0" y="302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317759"/>
            <a:ext cx="1964875" cy="2515040"/>
          </a:xfrm>
          <a:custGeom>
            <a:avLst/>
            <a:gdLst/>
            <a:ahLst/>
            <a:cxnLst/>
            <a:rect r="r" b="b" t="t" l="l"/>
            <a:pathLst>
              <a:path h="2515040" w="1964875">
                <a:moveTo>
                  <a:pt x="0" y="0"/>
                </a:moveTo>
                <a:lnTo>
                  <a:pt x="1964875" y="0"/>
                </a:lnTo>
                <a:lnTo>
                  <a:pt x="1964875" y="2515040"/>
                </a:lnTo>
                <a:lnTo>
                  <a:pt x="0" y="2515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02784" y="4258512"/>
            <a:ext cx="8697650" cy="4602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Ulaşılabilecek aynı zamanda biraz zorlayıcı olan hedefler belirlemek, çocuğunuzun motivasyonunu artırır. </a:t>
            </a:r>
          </a:p>
          <a:p>
            <a:pPr algn="ctr">
              <a:lnSpc>
                <a:spcPts val="4073"/>
              </a:lnSpc>
            </a:pPr>
          </a:p>
          <a:p>
            <a:pPr algn="ctr">
              <a:lnSpc>
                <a:spcPts val="4073"/>
              </a:lnSpc>
            </a:pPr>
          </a:p>
          <a:p>
            <a:pPr algn="ctr">
              <a:lnSpc>
                <a:spcPts val="4073"/>
              </a:lnSpc>
            </a:pPr>
          </a:p>
          <a:p>
            <a:pPr algn="ctr">
              <a:lnSpc>
                <a:spcPts val="4073"/>
              </a:lnSpc>
            </a:pPr>
          </a:p>
          <a:p>
            <a:pPr algn="ctr">
              <a:lnSpc>
                <a:spcPts val="4073"/>
              </a:lnSpc>
            </a:pPr>
          </a:p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b="true" sz="290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HEDEFLERİN AKILLI OLMASINA DİKKAT EDİN!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2196884" y="5859901"/>
            <a:ext cx="2602121" cy="2052423"/>
          </a:xfrm>
          <a:custGeom>
            <a:avLst/>
            <a:gdLst/>
            <a:ahLst/>
            <a:cxnLst/>
            <a:rect r="r" b="b" t="t" l="l"/>
            <a:pathLst>
              <a:path h="2052423" w="2602121">
                <a:moveTo>
                  <a:pt x="0" y="0"/>
                </a:moveTo>
                <a:lnTo>
                  <a:pt x="2602122" y="0"/>
                </a:lnTo>
                <a:lnTo>
                  <a:pt x="2602122" y="2052423"/>
                </a:lnTo>
                <a:lnTo>
                  <a:pt x="0" y="20524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81890" y="6963267"/>
            <a:ext cx="1898115" cy="1898115"/>
          </a:xfrm>
          <a:custGeom>
            <a:avLst/>
            <a:gdLst/>
            <a:ahLst/>
            <a:cxnLst/>
            <a:rect r="r" b="b" t="t" l="l"/>
            <a:pathLst>
              <a:path h="1898115" w="1898115">
                <a:moveTo>
                  <a:pt x="0" y="0"/>
                </a:moveTo>
                <a:lnTo>
                  <a:pt x="1898115" y="0"/>
                </a:lnTo>
                <a:lnTo>
                  <a:pt x="1898115" y="1898115"/>
                </a:lnTo>
                <a:lnTo>
                  <a:pt x="0" y="18981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274335" y="962025"/>
            <a:ext cx="11524670" cy="20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9999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ANNE- BABALAR NELER YAPABİLİR?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03110" y="5076108"/>
            <a:ext cx="1380929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b="true" sz="7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5260" y="6964270"/>
            <a:ext cx="3976630" cy="948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Hedeflerin Oluşturulması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59063" y="-387579"/>
            <a:ext cx="22704840" cy="3227737"/>
            <a:chOff x="0" y="0"/>
            <a:chExt cx="7087847" cy="10076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7846" cy="1007613"/>
            </a:xfrm>
            <a:custGeom>
              <a:avLst/>
              <a:gdLst/>
              <a:ahLst/>
              <a:cxnLst/>
              <a:rect r="r" b="b" t="t" l="l"/>
              <a:pathLst>
                <a:path h="1007613" w="7087846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973515"/>
                  </a:lnTo>
                  <a:cubicBezTo>
                    <a:pt x="7087846" y="982559"/>
                    <a:pt x="7084254" y="991232"/>
                    <a:pt x="7077859" y="997626"/>
                  </a:cubicBezTo>
                  <a:cubicBezTo>
                    <a:pt x="7071464" y="1004021"/>
                    <a:pt x="7062791" y="1007613"/>
                    <a:pt x="7053749" y="1007613"/>
                  </a:cubicBezTo>
                  <a:lnTo>
                    <a:pt x="34098" y="1007613"/>
                  </a:lnTo>
                  <a:cubicBezTo>
                    <a:pt x="15266" y="1007613"/>
                    <a:pt x="0" y="992347"/>
                    <a:pt x="0" y="973515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E96C0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87847" cy="1045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071056" y="3323165"/>
            <a:ext cx="4043742" cy="3907266"/>
          </a:xfrm>
          <a:custGeom>
            <a:avLst/>
            <a:gdLst/>
            <a:ahLst/>
            <a:cxnLst/>
            <a:rect r="r" b="b" t="t" l="l"/>
            <a:pathLst>
              <a:path h="3907266" w="4043742">
                <a:moveTo>
                  <a:pt x="0" y="0"/>
                </a:moveTo>
                <a:lnTo>
                  <a:pt x="4043742" y="0"/>
                </a:lnTo>
                <a:lnTo>
                  <a:pt x="4043742" y="3907266"/>
                </a:lnTo>
                <a:lnTo>
                  <a:pt x="0" y="3907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13427" y="341237"/>
            <a:ext cx="3113933" cy="4037514"/>
          </a:xfrm>
          <a:custGeom>
            <a:avLst/>
            <a:gdLst/>
            <a:ahLst/>
            <a:cxnLst/>
            <a:rect r="r" b="b" t="t" l="l"/>
            <a:pathLst>
              <a:path h="4037514" w="3113933">
                <a:moveTo>
                  <a:pt x="0" y="0"/>
                </a:moveTo>
                <a:lnTo>
                  <a:pt x="3113933" y="0"/>
                </a:lnTo>
                <a:lnTo>
                  <a:pt x="3113933" y="4037515"/>
                </a:lnTo>
                <a:lnTo>
                  <a:pt x="0" y="4037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289414">
            <a:off x="11962945" y="-81799"/>
            <a:ext cx="1103896" cy="3176679"/>
          </a:xfrm>
          <a:custGeom>
            <a:avLst/>
            <a:gdLst/>
            <a:ahLst/>
            <a:cxnLst/>
            <a:rect r="r" b="b" t="t" l="l"/>
            <a:pathLst>
              <a:path h="3176679" w="1103896">
                <a:moveTo>
                  <a:pt x="0" y="0"/>
                </a:moveTo>
                <a:lnTo>
                  <a:pt x="1103896" y="0"/>
                </a:lnTo>
                <a:lnTo>
                  <a:pt x="1103896" y="3176679"/>
                </a:lnTo>
                <a:lnTo>
                  <a:pt x="0" y="31766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584822" y="3533223"/>
            <a:ext cx="7254056" cy="876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1"/>
              </a:lnSpc>
            </a:pPr>
            <a:r>
              <a:rPr lang="en-US" b="true" sz="7001" spc="3759">
                <a:solidFill>
                  <a:srgbClr val="63B4EA"/>
                </a:solidFill>
                <a:latin typeface="Garet Bold"/>
                <a:ea typeface="Garet Bold"/>
                <a:cs typeface="Garet Bold"/>
                <a:sym typeface="Garet Bold"/>
              </a:rPr>
              <a:t>SMART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556879" y="5979353"/>
            <a:ext cx="4043742" cy="3907266"/>
          </a:xfrm>
          <a:custGeom>
            <a:avLst/>
            <a:gdLst/>
            <a:ahLst/>
            <a:cxnLst/>
            <a:rect r="r" b="b" t="t" l="l"/>
            <a:pathLst>
              <a:path h="3907266" w="4043742">
                <a:moveTo>
                  <a:pt x="0" y="0"/>
                </a:moveTo>
                <a:lnTo>
                  <a:pt x="4043742" y="0"/>
                </a:lnTo>
                <a:lnTo>
                  <a:pt x="4043742" y="3907266"/>
                </a:lnTo>
                <a:lnTo>
                  <a:pt x="0" y="3907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976675">
            <a:off x="5558039" y="4681775"/>
            <a:ext cx="748379" cy="2057400"/>
          </a:xfrm>
          <a:custGeom>
            <a:avLst/>
            <a:gdLst/>
            <a:ahLst/>
            <a:cxnLst/>
            <a:rect r="r" b="b" t="t" l="l"/>
            <a:pathLst>
              <a:path h="2057400" w="748379">
                <a:moveTo>
                  <a:pt x="0" y="0"/>
                </a:moveTo>
                <a:lnTo>
                  <a:pt x="748379" y="0"/>
                </a:lnTo>
                <a:lnTo>
                  <a:pt x="74837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578101" y="5876779"/>
            <a:ext cx="4043742" cy="3907266"/>
          </a:xfrm>
          <a:custGeom>
            <a:avLst/>
            <a:gdLst/>
            <a:ahLst/>
            <a:cxnLst/>
            <a:rect r="r" b="b" t="t" l="l"/>
            <a:pathLst>
              <a:path h="3907266" w="4043742">
                <a:moveTo>
                  <a:pt x="0" y="0"/>
                </a:moveTo>
                <a:lnTo>
                  <a:pt x="4043742" y="0"/>
                </a:lnTo>
                <a:lnTo>
                  <a:pt x="4043742" y="3907266"/>
                </a:lnTo>
                <a:lnTo>
                  <a:pt x="0" y="3907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869181" y="6354176"/>
            <a:ext cx="4043742" cy="3907266"/>
          </a:xfrm>
          <a:custGeom>
            <a:avLst/>
            <a:gdLst/>
            <a:ahLst/>
            <a:cxnLst/>
            <a:rect r="r" b="b" t="t" l="l"/>
            <a:pathLst>
              <a:path h="3907266" w="4043742">
                <a:moveTo>
                  <a:pt x="0" y="0"/>
                </a:moveTo>
                <a:lnTo>
                  <a:pt x="4043742" y="0"/>
                </a:lnTo>
                <a:lnTo>
                  <a:pt x="4043742" y="3907266"/>
                </a:lnTo>
                <a:lnTo>
                  <a:pt x="0" y="3907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5470">
            <a:off x="8279826" y="4925413"/>
            <a:ext cx="748379" cy="2057400"/>
          </a:xfrm>
          <a:custGeom>
            <a:avLst/>
            <a:gdLst/>
            <a:ahLst/>
            <a:cxnLst/>
            <a:rect r="r" b="b" t="t" l="l"/>
            <a:pathLst>
              <a:path h="2057400" w="748379">
                <a:moveTo>
                  <a:pt x="0" y="0"/>
                </a:moveTo>
                <a:lnTo>
                  <a:pt x="748379" y="0"/>
                </a:lnTo>
                <a:lnTo>
                  <a:pt x="74837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2252173">
            <a:off x="10459304" y="4681775"/>
            <a:ext cx="748379" cy="2057400"/>
          </a:xfrm>
          <a:custGeom>
            <a:avLst/>
            <a:gdLst/>
            <a:ahLst/>
            <a:cxnLst/>
            <a:rect r="r" b="b" t="t" l="l"/>
            <a:pathLst>
              <a:path h="2057400" w="748379">
                <a:moveTo>
                  <a:pt x="0" y="0"/>
                </a:moveTo>
                <a:lnTo>
                  <a:pt x="748380" y="0"/>
                </a:lnTo>
                <a:lnTo>
                  <a:pt x="7483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3654901">
            <a:off x="11835422" y="3557586"/>
            <a:ext cx="748379" cy="2057400"/>
          </a:xfrm>
          <a:custGeom>
            <a:avLst/>
            <a:gdLst/>
            <a:ahLst/>
            <a:cxnLst/>
            <a:rect r="r" b="b" t="t" l="l"/>
            <a:pathLst>
              <a:path h="2057400" w="748379">
                <a:moveTo>
                  <a:pt x="0" y="0"/>
                </a:moveTo>
                <a:lnTo>
                  <a:pt x="748379" y="0"/>
                </a:lnTo>
                <a:lnTo>
                  <a:pt x="74837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3422204">
            <a:off x="3843811" y="3736167"/>
            <a:ext cx="748379" cy="2057400"/>
          </a:xfrm>
          <a:custGeom>
            <a:avLst/>
            <a:gdLst/>
            <a:ahLst/>
            <a:cxnLst/>
            <a:rect r="r" b="b" t="t" l="l"/>
            <a:pathLst>
              <a:path h="2057400" w="748379">
                <a:moveTo>
                  <a:pt x="0" y="0"/>
                </a:moveTo>
                <a:lnTo>
                  <a:pt x="748380" y="0"/>
                </a:lnTo>
                <a:lnTo>
                  <a:pt x="7483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406324" y="4586286"/>
            <a:ext cx="4043742" cy="3907266"/>
          </a:xfrm>
          <a:custGeom>
            <a:avLst/>
            <a:gdLst/>
            <a:ahLst/>
            <a:cxnLst/>
            <a:rect r="r" b="b" t="t" l="l"/>
            <a:pathLst>
              <a:path h="3907266" w="4043742">
                <a:moveTo>
                  <a:pt x="0" y="0"/>
                </a:moveTo>
                <a:lnTo>
                  <a:pt x="4043742" y="0"/>
                </a:lnTo>
                <a:lnTo>
                  <a:pt x="4043742" y="3907266"/>
                </a:lnTo>
                <a:lnTo>
                  <a:pt x="0" y="3907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51343" y="317144"/>
            <a:ext cx="10582151" cy="212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28"/>
              </a:lnSpc>
            </a:pPr>
            <a:r>
              <a:rPr lang="en-US" sz="6180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AKILLI HEDEFLERİN ÖZELLİKLERİ NELERDİR?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-107391" y="5829154"/>
            <a:ext cx="3445877" cy="151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0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SPESİFİC</a:t>
            </a:r>
          </a:p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b="true" sz="290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b="true" sz="2909">
                <a:solidFill>
                  <a:srgbClr val="FF3131"/>
                </a:solidFill>
                <a:latin typeface="DM Sans Bold"/>
                <a:ea typeface="DM Sans Bold"/>
                <a:cs typeface="DM Sans Bold"/>
                <a:sym typeface="DM Sans Bold"/>
              </a:rPr>
              <a:t>Belirli ve Net Olmalı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861883" y="7407964"/>
            <a:ext cx="3445877" cy="1002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b="true" sz="290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MEASURABLE </a:t>
            </a:r>
            <a:r>
              <a:rPr lang="en-US" b="true" sz="2909">
                <a:solidFill>
                  <a:srgbClr val="FF3131"/>
                </a:solidFill>
                <a:latin typeface="DM Sans Bold"/>
                <a:ea typeface="DM Sans Bold"/>
                <a:cs typeface="DM Sans Bold"/>
                <a:sym typeface="DM Sans Bold"/>
              </a:rPr>
              <a:t>Ölçülebilir Olmalı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168113" y="7660204"/>
            <a:ext cx="3445877" cy="1002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b="true" sz="290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ACCESSIBLE </a:t>
            </a:r>
            <a:r>
              <a:rPr lang="en-US" b="true" sz="2909">
                <a:solidFill>
                  <a:srgbClr val="FF3131"/>
                </a:solidFill>
                <a:latin typeface="DM Sans Bold"/>
                <a:ea typeface="DM Sans Bold"/>
                <a:cs typeface="DM Sans Bold"/>
                <a:sym typeface="DM Sans Bold"/>
              </a:rPr>
              <a:t>Ulaşılabilir Olmalı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877033" y="7182806"/>
            <a:ext cx="3445877" cy="1002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0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REALİSTİC </a:t>
            </a:r>
          </a:p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b="true" sz="2909">
                <a:solidFill>
                  <a:srgbClr val="FF3131"/>
                </a:solidFill>
                <a:latin typeface="DM Sans Bold"/>
                <a:ea typeface="DM Sans Bold"/>
                <a:cs typeface="DM Sans Bold"/>
                <a:sym typeface="DM Sans Bold"/>
              </a:rPr>
              <a:t>Gerçekçi Olmalı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290488" y="4717242"/>
            <a:ext cx="3445877" cy="151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0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TİME </a:t>
            </a:r>
          </a:p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b="true" sz="2909">
                <a:solidFill>
                  <a:srgbClr val="FF3131"/>
                </a:solidFill>
                <a:latin typeface="DM Sans Bold"/>
                <a:ea typeface="DM Sans Bold"/>
                <a:cs typeface="DM Sans Bold"/>
                <a:sym typeface="DM Sans Bold"/>
              </a:rPr>
              <a:t>Zamanı Belirli Olmalı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59063" y="-387579"/>
            <a:ext cx="22704840" cy="3526246"/>
            <a:chOff x="0" y="0"/>
            <a:chExt cx="7087847" cy="1100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7846" cy="1100800"/>
            </a:xfrm>
            <a:custGeom>
              <a:avLst/>
              <a:gdLst/>
              <a:ahLst/>
              <a:cxnLst/>
              <a:rect r="r" b="b" t="t" l="l"/>
              <a:pathLst>
                <a:path h="1100800" w="7087846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15635" y="5071990"/>
            <a:ext cx="1368404" cy="136840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BD0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92584" y="746408"/>
            <a:ext cx="6133431" cy="3028382"/>
          </a:xfrm>
          <a:custGeom>
            <a:avLst/>
            <a:gdLst/>
            <a:ahLst/>
            <a:cxnLst/>
            <a:rect r="r" b="b" t="t" l="l"/>
            <a:pathLst>
              <a:path h="3028382" w="6133431">
                <a:moveTo>
                  <a:pt x="0" y="0"/>
                </a:moveTo>
                <a:lnTo>
                  <a:pt x="6133432" y="0"/>
                </a:lnTo>
                <a:lnTo>
                  <a:pt x="6133432" y="3028381"/>
                </a:lnTo>
                <a:lnTo>
                  <a:pt x="0" y="302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317759"/>
            <a:ext cx="1964875" cy="2515040"/>
          </a:xfrm>
          <a:custGeom>
            <a:avLst/>
            <a:gdLst/>
            <a:ahLst/>
            <a:cxnLst/>
            <a:rect r="r" b="b" t="t" l="l"/>
            <a:pathLst>
              <a:path h="2515040" w="1964875">
                <a:moveTo>
                  <a:pt x="0" y="0"/>
                </a:moveTo>
                <a:lnTo>
                  <a:pt x="1964875" y="0"/>
                </a:lnTo>
                <a:lnTo>
                  <a:pt x="1964875" y="2515040"/>
                </a:lnTo>
                <a:lnTo>
                  <a:pt x="0" y="2515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331247" y="7424009"/>
            <a:ext cx="2643438" cy="2547313"/>
          </a:xfrm>
          <a:custGeom>
            <a:avLst/>
            <a:gdLst/>
            <a:ahLst/>
            <a:cxnLst/>
            <a:rect r="r" b="b" t="t" l="l"/>
            <a:pathLst>
              <a:path h="2547313" w="2643438">
                <a:moveTo>
                  <a:pt x="0" y="0"/>
                </a:moveTo>
                <a:lnTo>
                  <a:pt x="2643438" y="0"/>
                </a:lnTo>
                <a:lnTo>
                  <a:pt x="2643438" y="2547313"/>
                </a:lnTo>
                <a:lnTo>
                  <a:pt x="0" y="2547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629078" y="3418729"/>
            <a:ext cx="2258397" cy="2057400"/>
          </a:xfrm>
          <a:custGeom>
            <a:avLst/>
            <a:gdLst/>
            <a:ahLst/>
            <a:cxnLst/>
            <a:rect r="r" b="b" t="t" l="l"/>
            <a:pathLst>
              <a:path h="2057400" w="2258397">
                <a:moveTo>
                  <a:pt x="0" y="0"/>
                </a:moveTo>
                <a:lnTo>
                  <a:pt x="2258398" y="0"/>
                </a:lnTo>
                <a:lnTo>
                  <a:pt x="225839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274335" y="962025"/>
            <a:ext cx="11524670" cy="20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9999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ANNE- BABALAR NELER YAPABİLİR?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03110" y="5076108"/>
            <a:ext cx="1380929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b="true" sz="7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5260" y="6964270"/>
            <a:ext cx="3976630" cy="948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İç Disiplin Oluşturması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946343" y="5006380"/>
            <a:ext cx="9004726" cy="254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Her şeyden önce çocuğunuzun ders çalışma alışkanlığı geliştirebilmesi </a:t>
            </a:r>
            <a:r>
              <a:rPr lang="en-US" sz="290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iç disiplin</a:t>
            </a: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oluşturmasına bağlıdır. </a:t>
            </a:r>
          </a:p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Çocuğunuzda iç disiplin oluşması için ona </a:t>
            </a:r>
            <a:r>
              <a:rPr lang="en-US" b="true" sz="290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sorumluluklar ve görevler</a:t>
            </a: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verin.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6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59063" y="-387579"/>
            <a:ext cx="22704840" cy="3526246"/>
            <a:chOff x="0" y="0"/>
            <a:chExt cx="7087847" cy="1100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87846" cy="1100800"/>
            </a:xfrm>
            <a:custGeom>
              <a:avLst/>
              <a:gdLst/>
              <a:ahLst/>
              <a:cxnLst/>
              <a:rect r="r" b="b" t="t" l="l"/>
              <a:pathLst>
                <a:path h="1100800" w="7087846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15635" y="5071990"/>
            <a:ext cx="1368404" cy="136840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92584" y="746408"/>
            <a:ext cx="6133431" cy="3028382"/>
          </a:xfrm>
          <a:custGeom>
            <a:avLst/>
            <a:gdLst/>
            <a:ahLst/>
            <a:cxnLst/>
            <a:rect r="r" b="b" t="t" l="l"/>
            <a:pathLst>
              <a:path h="3028382" w="6133431">
                <a:moveTo>
                  <a:pt x="0" y="0"/>
                </a:moveTo>
                <a:lnTo>
                  <a:pt x="6133432" y="0"/>
                </a:lnTo>
                <a:lnTo>
                  <a:pt x="6133432" y="3028381"/>
                </a:lnTo>
                <a:lnTo>
                  <a:pt x="0" y="302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317759"/>
            <a:ext cx="1964875" cy="2515040"/>
          </a:xfrm>
          <a:custGeom>
            <a:avLst/>
            <a:gdLst/>
            <a:ahLst/>
            <a:cxnLst/>
            <a:rect r="r" b="b" t="t" l="l"/>
            <a:pathLst>
              <a:path h="2515040" w="1964875">
                <a:moveTo>
                  <a:pt x="0" y="0"/>
                </a:moveTo>
                <a:lnTo>
                  <a:pt x="1964875" y="0"/>
                </a:lnTo>
                <a:lnTo>
                  <a:pt x="1964875" y="2515040"/>
                </a:lnTo>
                <a:lnTo>
                  <a:pt x="0" y="2515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304082" y="7424009"/>
            <a:ext cx="2235916" cy="2191198"/>
          </a:xfrm>
          <a:custGeom>
            <a:avLst/>
            <a:gdLst/>
            <a:ahLst/>
            <a:cxnLst/>
            <a:rect r="r" b="b" t="t" l="l"/>
            <a:pathLst>
              <a:path h="2191198" w="2235916">
                <a:moveTo>
                  <a:pt x="0" y="0"/>
                </a:moveTo>
                <a:lnTo>
                  <a:pt x="2235916" y="0"/>
                </a:lnTo>
                <a:lnTo>
                  <a:pt x="2235916" y="2191199"/>
                </a:lnTo>
                <a:lnTo>
                  <a:pt x="0" y="21911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626340" y="3032124"/>
            <a:ext cx="2661660" cy="1693481"/>
          </a:xfrm>
          <a:custGeom>
            <a:avLst/>
            <a:gdLst/>
            <a:ahLst/>
            <a:cxnLst/>
            <a:rect r="r" b="b" t="t" l="l"/>
            <a:pathLst>
              <a:path h="1693481" w="2661660">
                <a:moveTo>
                  <a:pt x="0" y="0"/>
                </a:moveTo>
                <a:lnTo>
                  <a:pt x="2661660" y="0"/>
                </a:lnTo>
                <a:lnTo>
                  <a:pt x="2661660" y="1693481"/>
                </a:lnTo>
                <a:lnTo>
                  <a:pt x="0" y="16934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274335" y="962025"/>
            <a:ext cx="11524670" cy="2070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9999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ANNE- BABALAR NELER YAPABİLİR?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03110" y="5076108"/>
            <a:ext cx="1380929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b="true" sz="7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5260" y="6964270"/>
            <a:ext cx="3976630" cy="948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Alışkanlıkları Gözden Geçirin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28316" y="5006380"/>
            <a:ext cx="8697650" cy="254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Çocukların rutinlere ihtiyaçları vardır, rutinler sayesinde bir davranış alışkanlık haline dönüşebilir. Çocuğunuzun alışkanlıklarını ailece gözden geçirin. </a:t>
            </a:r>
            <a:r>
              <a:rPr lang="en-US" b="true" sz="290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Örneğin;</a:t>
            </a: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her gün aynı saatte ders çalışmaya başlaması için onu teşvik edin.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DAGZD75UN5w</dc:identifier>
  <dcterms:modified xsi:type="dcterms:W3CDTF">2011-08-01T06:04:30Z</dcterms:modified>
  <cp:revision>1</cp:revision>
  <dc:title>yunusemre akgedik toki ilkokulu</dc:title>
</cp:coreProperties>
</file>